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0" r:id="rId2"/>
    <p:sldMasterId id="2147483651" r:id="rId3"/>
  </p:sldMasterIdLst>
  <p:notesMasterIdLst>
    <p:notesMasterId r:id="rId23"/>
  </p:notesMasterIdLst>
  <p:handoutMasterIdLst>
    <p:handoutMasterId r:id="rId24"/>
  </p:handoutMasterIdLst>
  <p:sldIdLst>
    <p:sldId id="256" r:id="rId4"/>
    <p:sldId id="259" r:id="rId5"/>
    <p:sldId id="265" r:id="rId6"/>
    <p:sldId id="295" r:id="rId7"/>
    <p:sldId id="286" r:id="rId8"/>
    <p:sldId id="299" r:id="rId9"/>
    <p:sldId id="287" r:id="rId10"/>
    <p:sldId id="298" r:id="rId11"/>
    <p:sldId id="288" r:id="rId12"/>
    <p:sldId id="296" r:id="rId13"/>
    <p:sldId id="289" r:id="rId14"/>
    <p:sldId id="290" r:id="rId15"/>
    <p:sldId id="291" r:id="rId16"/>
    <p:sldId id="292" r:id="rId17"/>
    <p:sldId id="300" r:id="rId18"/>
    <p:sldId id="297" r:id="rId19"/>
    <p:sldId id="301" r:id="rId20"/>
    <p:sldId id="294" r:id="rId21"/>
    <p:sldId id="261" r:id="rId22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niek van Veen" initials="" lastIdx="4" clrIdx="0"/>
  <p:cmAuthor id="1" name="Marietje van Eeghen" initials="MvE" lastIdx="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00"/>
    <a:srgbClr val="009900"/>
    <a:srgbClr val="669900"/>
    <a:srgbClr val="CCFF99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9" autoAdjust="0"/>
    <p:restoredTop sz="88673" autoAdjust="0"/>
  </p:normalViewPr>
  <p:slideViewPr>
    <p:cSldViewPr snapToObjects="1">
      <p:cViewPr varScale="1">
        <p:scale>
          <a:sx n="75" d="100"/>
          <a:sy n="75" d="100"/>
        </p:scale>
        <p:origin x="16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altLang="nl-NL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 altLang="nl-NL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altLang="nl-NL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74B015-7C52-4E7A-A217-1FCBFF644CA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0843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altLang="nl-NL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 altLang="nl-NL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altLang="nl-NL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75E1FB-38D9-487C-AFA7-7CCF0DFDB24E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69889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F0EC1B-AB99-4743-B11A-E2972204148C}" type="slidenum">
              <a:rPr lang="nl-NL" altLang="nl-NL"/>
              <a:pPr/>
              <a:t>1</a:t>
            </a:fld>
            <a:endParaRPr lang="nl-NL" altLang="nl-NL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nl-NL" altLang="nl-NL" dirty="0"/>
              <a:t>Verwijzen naar inleiding Hans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FE46FC-32F9-45EF-9CF6-24216018DD26}" type="slidenum">
              <a:rPr lang="nl-NL" altLang="nl-NL"/>
              <a:pPr/>
              <a:t>2</a:t>
            </a:fld>
            <a:endParaRPr lang="nl-NL" altLang="nl-NL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 dirty="0"/>
          </a:p>
          <a:p>
            <a:endParaRPr lang="nl-NL" altLang="nl-N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5E1FB-38D9-487C-AFA7-7CCF0DFDB24E}" type="slidenum">
              <a:rPr lang="nl-NL" altLang="nl-NL" smtClean="0"/>
              <a:pPr/>
              <a:t>3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99315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1D76B0-8AB1-4803-91DC-9A7CE409ED22}" type="slidenum">
              <a:rPr lang="nl-NL" altLang="nl-NL"/>
              <a:pPr/>
              <a:t>19</a:t>
            </a:fld>
            <a:endParaRPr lang="nl-NL" altLang="nl-NL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/>
              <a:t>Dit is de laatste pagina van de presentatie. Pas de vaste tekst zonodig zelf aan.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3" name="Picture 9" descr="GUH_ppt_onderbalk_gro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6510338"/>
            <a:ext cx="8734425" cy="25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GUH_ppt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13" y="304800"/>
            <a:ext cx="3536950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GUH_ppt_boo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5988050" cy="102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3295650"/>
          </a:xfrm>
        </p:spPr>
        <p:txBody>
          <a:bodyPr/>
          <a:lstStyle>
            <a:lvl1pPr algn="ctr">
              <a:defRPr sz="5400"/>
            </a:lvl1pPr>
          </a:lstStyle>
          <a:p>
            <a:pPr lvl="0"/>
            <a:r>
              <a:rPr lang="nl-NL" altLang="nl-NL" noProof="0"/>
              <a:t>Klik om de stijl te bewerken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00450"/>
            <a:ext cx="7772400" cy="863600"/>
          </a:xfrm>
        </p:spPr>
        <p:txBody>
          <a:bodyPr lIns="0" tIns="0" rIns="0" bIns="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nl-NL" altLang="nl-NL" noProof="0"/>
              <a:t>Klik om de ondertitelstijl van het model te bewerken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16DA2D-90B7-4EB1-BC55-A2CE844ABBB6}" type="datetime4">
              <a:rPr lang="nl-NL" altLang="nl-NL"/>
              <a:pPr/>
              <a:t>3 april 2021</a:t>
            </a:fld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presentatie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CBEB55-E5D5-43C1-A41C-F99C17A53AC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49103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16DA2D-90B7-4EB1-BC55-A2CE844ABBB6}" type="datetime4">
              <a:rPr lang="nl-NL" altLang="nl-NL"/>
              <a:pPr/>
              <a:t>3 april 2021</a:t>
            </a:fld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presentatie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D5BBA-D8A1-4D30-B07F-45B9F4D66FC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28879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oud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0" y="6510338"/>
            <a:ext cx="1709738" cy="252412"/>
          </a:xfrm>
        </p:spPr>
        <p:txBody>
          <a:bodyPr/>
          <a:lstStyle>
            <a:lvl1pPr>
              <a:defRPr/>
            </a:lvl1pPr>
          </a:lstStyle>
          <a:p>
            <a:fld id="{7D16DA2D-90B7-4EB1-BC55-A2CE844ABBB6}" type="datetime4">
              <a:rPr lang="nl-NL" altLang="nl-NL"/>
              <a:pPr/>
              <a:t>3 april 2021</a:t>
            </a:fld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57200" y="6507163"/>
            <a:ext cx="3749675" cy="254000"/>
          </a:xfrm>
        </p:spPr>
        <p:txBody>
          <a:bodyPr/>
          <a:lstStyle>
            <a:lvl1pPr>
              <a:defRPr/>
            </a:lvl1pPr>
          </a:lstStyle>
          <a:p>
            <a:r>
              <a:rPr lang="nl-NL" altLang="nl-NL"/>
              <a:t>presentatie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7812088" y="6508750"/>
            <a:ext cx="874712" cy="252413"/>
          </a:xfrm>
        </p:spPr>
        <p:txBody>
          <a:bodyPr/>
          <a:lstStyle>
            <a:lvl1pPr>
              <a:defRPr/>
            </a:lvl1pPr>
          </a:lstStyle>
          <a:p>
            <a:fld id="{FA13371E-5A1D-4D07-9CE8-8EFEC8654C0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55152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17397F-443E-4A31-B36A-A7E575885DC5}" type="datetime4">
              <a:rPr lang="nl-NL" altLang="nl-NL"/>
              <a:pPr/>
              <a:t>3 april 2021</a:t>
            </a:fld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presentatie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A6B76-CFFE-40BB-AA52-42B90561951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09325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58CCD1-81E5-4378-87E8-BC9F017CFCD3}" type="datetime4">
              <a:rPr lang="nl-NL" altLang="nl-NL"/>
              <a:pPr/>
              <a:t>3 april 2021</a:t>
            </a:fld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presentatie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66E8B-CFBA-45D5-8C02-EDEA14C0D91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20838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64040D-91D9-48F9-B04E-2206D3637E93}" type="datetime4">
              <a:rPr lang="nl-NL" altLang="nl-NL"/>
              <a:pPr/>
              <a:t>3 april 2021</a:t>
            </a:fld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presentatie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7CE26-880F-4B96-BE5F-F22B6ADFA654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35100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EF61F4-2385-435A-8298-EE885A92D982}" type="datetime4">
              <a:rPr lang="nl-NL" altLang="nl-NL"/>
              <a:pPr/>
              <a:t>3 april 2021</a:t>
            </a:fld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presentatie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7BC41-CF4D-4A69-9C4A-592AAEE27D2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4675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0D20CB-2401-4BFE-84B3-318D26375683}" type="datetime4">
              <a:rPr lang="nl-NL" altLang="nl-NL"/>
              <a:pPr/>
              <a:t>3 april 2021</a:t>
            </a:fld>
            <a:endParaRPr lang="nl-NL" alt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presentatie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D17BEB-50D9-4CE0-A29A-246D5BB2449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277157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19006D-C1A4-43A0-B314-4432E43C6CD6}" type="datetime4">
              <a:rPr lang="nl-NL" altLang="nl-NL"/>
              <a:pPr/>
              <a:t>3 april 2021</a:t>
            </a:fld>
            <a:endParaRPr lang="nl-NL" alt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presentatie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AC75C-4657-42BD-96F2-81F24F8A6DD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304381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985379-8EC6-4AA8-8074-DE9BEFE89424}" type="datetime4">
              <a:rPr lang="nl-NL" altLang="nl-NL"/>
              <a:pPr/>
              <a:t>3 april 2021</a:t>
            </a:fld>
            <a:endParaRPr lang="nl-NL" alt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presentatie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A53C8-77A5-46C1-BCCA-540EEFAFC55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78526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16DA2D-90B7-4EB1-BC55-A2CE844ABBB6}" type="datetime4">
              <a:rPr lang="nl-NL" altLang="nl-NL"/>
              <a:pPr/>
              <a:t>3 april 2021</a:t>
            </a:fld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presentatie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B133D-5314-4F68-945D-285C3FA41B7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58176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39C1BE-09C9-464C-AA60-7840978843E4}" type="datetime4">
              <a:rPr lang="nl-NL" altLang="nl-NL"/>
              <a:pPr/>
              <a:t>3 april 2021</a:t>
            </a:fld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presentatie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C1739-351B-4EE0-A05A-7E1621683E1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377721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5F2855-89AC-4FCA-A25C-697B7C4DF337}" type="datetime4">
              <a:rPr lang="nl-NL" altLang="nl-NL"/>
              <a:pPr/>
              <a:t>3 april 2021</a:t>
            </a:fld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presentatie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1352B-18AB-4F8F-92B1-F09FBFC3D6F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45898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E5B4EE-363D-4F31-9D55-2BF69B1F6CA6}" type="datetime4">
              <a:rPr lang="nl-NL" altLang="nl-NL"/>
              <a:pPr/>
              <a:t>3 april 2021</a:t>
            </a:fld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presentatie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97330-2093-4C91-BFF0-19829EAFDD34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036309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4CF177-5331-46A0-AC73-F4E66B6C95B3}" type="datetime4">
              <a:rPr lang="nl-NL" altLang="nl-NL"/>
              <a:pPr/>
              <a:t>3 april 2021</a:t>
            </a:fld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presentatie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C6C5C-FE0E-43B8-B8BE-269DFBEBFC9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946783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6248301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068706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4709852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089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089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956488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1997431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1757115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16DA2D-90B7-4EB1-BC55-A2CE844ABBB6}" type="datetime4">
              <a:rPr lang="nl-NL" altLang="nl-NL"/>
              <a:pPr/>
              <a:t>3 april 2021</a:t>
            </a:fld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presentatie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161E8-5924-4FD4-8CCB-F376D9FC46B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321136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93770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8218323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6064138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1859178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1483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1483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955994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16DA2D-90B7-4EB1-BC55-A2CE844ABBB6}" type="datetime4">
              <a:rPr lang="nl-NL" altLang="nl-NL"/>
              <a:pPr/>
              <a:t>3 april 2021</a:t>
            </a:fld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presentatie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988E1-E8E9-4696-A469-96A6131F73D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33314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16DA2D-90B7-4EB1-BC55-A2CE844ABBB6}" type="datetime4">
              <a:rPr lang="nl-NL" altLang="nl-NL"/>
              <a:pPr/>
              <a:t>3 april 2021</a:t>
            </a:fld>
            <a:endParaRPr lang="nl-NL" alt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presentatie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48C7E-D8A9-455D-B2A6-03DF3828339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31503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16DA2D-90B7-4EB1-BC55-A2CE844ABBB6}" type="datetime4">
              <a:rPr lang="nl-NL" altLang="nl-NL"/>
              <a:pPr/>
              <a:t>3 april 2021</a:t>
            </a:fld>
            <a:endParaRPr lang="nl-NL" alt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presentatie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B6E53-CCED-4F54-8BF7-4C5BDE8D214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6087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16DA2D-90B7-4EB1-BC55-A2CE844ABBB6}" type="datetime4">
              <a:rPr lang="nl-NL" altLang="nl-NL"/>
              <a:pPr/>
              <a:t>3 april 2021</a:t>
            </a:fld>
            <a:endParaRPr lang="nl-NL" alt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presentatie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CF983-E592-4D3C-8FC2-18974001FCA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93952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16DA2D-90B7-4EB1-BC55-A2CE844ABBB6}" type="datetime4">
              <a:rPr lang="nl-NL" altLang="nl-NL"/>
              <a:pPr/>
              <a:t>3 april 2021</a:t>
            </a:fld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presentatie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51F84-79BE-4892-AE95-B59B165BD46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11960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16DA2D-90B7-4EB1-BC55-A2CE844ABBB6}" type="datetime4">
              <a:rPr lang="nl-NL" altLang="nl-NL"/>
              <a:pPr/>
              <a:t>3 april 2021</a:t>
            </a:fld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presentatie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6D8C0-5DE4-4B9E-A5B8-4B1DD929F71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37576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GUH_ppt_onderbalk_groen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6510338"/>
            <a:ext cx="8734425" cy="25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0" y="6510338"/>
            <a:ext cx="1709738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fld id="{7D16DA2D-90B7-4EB1-BC55-A2CE844ABBB6}" type="datetime4">
              <a:rPr lang="nl-NL" altLang="nl-NL"/>
              <a:pPr/>
              <a:t>3 april 2021</a:t>
            </a:fld>
            <a:endParaRPr lang="nl-NL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507163"/>
            <a:ext cx="374967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nl-NL" altLang="nl-NL"/>
              <a:t>presentatie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508750"/>
            <a:ext cx="874712" cy="2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fld id="{7C37C259-9509-478A-83A1-7C579DD1E657}" type="slidenum">
              <a:rPr lang="nl-NL" altLang="nl-NL"/>
              <a:pPr/>
              <a:t>‹nr.›</a:t>
            </a:fld>
            <a:endParaRPr lang="nl-NL" altLang="nl-NL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84" r:id="rId12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CC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CC00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CC00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CC00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CC00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CC00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CC00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CC00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CC00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3CC00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92175" indent="-369888" algn="l" rtl="0" eaLnBrk="1" fontAlgn="base" hangingPunct="1">
        <a:spcBef>
          <a:spcPct val="20000"/>
        </a:spcBef>
        <a:spcAft>
          <a:spcPct val="0"/>
        </a:spcAft>
        <a:buClr>
          <a:srgbClr val="33CC00"/>
        </a:buClr>
        <a:buFont typeface="Verdana" pitchFamily="34" charset="0"/>
        <a:buChar char="-"/>
        <a:defRPr sz="2000">
          <a:solidFill>
            <a:schemeClr val="tx1"/>
          </a:solidFill>
          <a:latin typeface="+mn-lt"/>
        </a:defRPr>
      </a:lvl2pPr>
      <a:lvl3pPr marL="1431925" indent="-360363" algn="l" rtl="0" eaLnBrk="1" fontAlgn="base" hangingPunct="1">
        <a:spcBef>
          <a:spcPct val="20000"/>
        </a:spcBef>
        <a:spcAft>
          <a:spcPct val="0"/>
        </a:spcAft>
        <a:buClr>
          <a:srgbClr val="33CC00"/>
        </a:buClr>
        <a:buFont typeface="Verdana" pitchFamily="34" charset="0"/>
        <a:buChar char="-"/>
        <a:defRPr>
          <a:solidFill>
            <a:schemeClr val="tx1"/>
          </a:solidFill>
          <a:latin typeface="+mn-lt"/>
        </a:defRPr>
      </a:lvl3pPr>
      <a:lvl4pPr marL="1974850" indent="-363538" algn="l" rtl="0" eaLnBrk="1" fontAlgn="base" hangingPunct="1">
        <a:spcBef>
          <a:spcPct val="20000"/>
        </a:spcBef>
        <a:spcAft>
          <a:spcPct val="0"/>
        </a:spcAft>
        <a:buClr>
          <a:srgbClr val="33CC00"/>
        </a:buClr>
        <a:buFont typeface="Verdana" pitchFamily="34" charset="0"/>
        <a:buChar char="-"/>
        <a:defRPr sz="1600">
          <a:solidFill>
            <a:schemeClr val="tx1"/>
          </a:solidFill>
          <a:latin typeface="+mn-lt"/>
        </a:defRPr>
      </a:lvl4pPr>
      <a:lvl5pPr marL="33274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5pPr>
      <a:lvl6pPr marL="37846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6pPr>
      <a:lvl7pPr marL="42418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7pPr>
      <a:lvl8pPr marL="4699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8pPr>
      <a:lvl9pPr marL="51562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3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1" name="Picture 7" descr="GUH_ppt_onderbalk_wi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6510338"/>
            <a:ext cx="8734425" cy="25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0" y="6507163"/>
            <a:ext cx="2133600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370A8BCD-F7C8-4DEF-ACAF-8BA9E7548821}" type="datetime4">
              <a:rPr lang="nl-NL" altLang="nl-NL"/>
              <a:pPr/>
              <a:t>3 april 2021</a:t>
            </a:fld>
            <a:endParaRPr lang="nl-NL" altLang="nl-NL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508750"/>
            <a:ext cx="2895600" cy="25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r>
              <a:rPr lang="nl-NL" altLang="nl-NL"/>
              <a:t>presentatie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7888" y="6507163"/>
            <a:ext cx="1458912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67D6624-080F-4586-B681-E0E5331F8C4D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1"/>
        </a:buClr>
        <a:buFont typeface="Verdana" pitchFamily="34" charset="0"/>
        <a:buChar char="-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Font typeface="Verdana" pitchFamily="34" charset="0"/>
        <a:buChar char="-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Font typeface="Verdana" pitchFamily="34" charset="0"/>
        <a:buChar char="-"/>
        <a:defRPr sz="1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08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</p:txBody>
      </p:sp>
      <p:grpSp>
        <p:nvGrpSpPr>
          <p:cNvPr id="27655" name="Group 7"/>
          <p:cNvGrpSpPr>
            <a:grpSpLocks/>
          </p:cNvGrpSpPr>
          <p:nvPr/>
        </p:nvGrpSpPr>
        <p:grpSpPr bwMode="auto">
          <a:xfrm>
            <a:off x="4122738" y="4933950"/>
            <a:ext cx="5010150" cy="1658938"/>
            <a:chOff x="2597" y="3108"/>
            <a:chExt cx="3156" cy="1045"/>
          </a:xfrm>
        </p:grpSpPr>
        <p:pic>
          <p:nvPicPr>
            <p:cNvPr id="27656" name="Picture 8" descr="GUH_ppt_boog_slot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7" y="3108"/>
              <a:ext cx="3156" cy="3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7" name="Picture 9" descr="GUH_ppt_logo_slot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0" y="3566"/>
              <a:ext cx="2117" cy="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rgbClr val="33CC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33CC00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33CC00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33CC00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33CC00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33CC00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33CC00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33CC00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33CC00"/>
          </a:solidFill>
          <a:latin typeface="Verdana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30263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8250" indent="-228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marL="1646238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5697" y="2963549"/>
            <a:ext cx="4689050" cy="863600"/>
          </a:xfrm>
          <a:solidFill>
            <a:schemeClr val="bg1"/>
          </a:solidFill>
        </p:spPr>
        <p:txBody>
          <a:bodyPr/>
          <a:lstStyle/>
          <a:p>
            <a:r>
              <a:rPr lang="nl-NL" altLang="nl-NL" sz="2800" dirty="0"/>
              <a:t>Digitale bijeenkomst met inwoners </a:t>
            </a:r>
            <a:br>
              <a:rPr lang="nl-NL" altLang="nl-NL" sz="2800" dirty="0"/>
            </a:br>
            <a:r>
              <a:rPr lang="nl-NL" altLang="nl-NL" sz="2800" dirty="0"/>
              <a:t>6 en 7 april 2021</a:t>
            </a:r>
            <a:br>
              <a:rPr lang="nl-NL" altLang="nl-NL" sz="2800" dirty="0"/>
            </a:br>
            <a:endParaRPr lang="nl-NL" altLang="nl-NL" sz="2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879483"/>
            <a:ext cx="4250506" cy="1552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88640"/>
            <a:ext cx="8060432" cy="3295650"/>
          </a:xfrm>
        </p:spPr>
        <p:txBody>
          <a:bodyPr/>
          <a:lstStyle/>
          <a:p>
            <a:r>
              <a:rPr lang="nl-NL" altLang="nl-NL" dirty="0"/>
              <a:t>In gesprek over Afval</a:t>
            </a:r>
            <a:br>
              <a:rPr lang="nl-NL" altLang="nl-NL" dirty="0"/>
            </a:br>
            <a:endParaRPr lang="nl-NL" altLang="nl-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87CC7F-778E-4ECA-AD53-C834D7BCE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Terugkoppeling en pauze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242CC67-026D-4DD1-8B9B-EB6A1B16C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DA2D-90B7-4EB1-BC55-A2CE844ABBB6}" type="datetime4">
              <a:rPr lang="nl-NL" altLang="nl-NL" smtClean="0"/>
              <a:pPr/>
              <a:t>3 april 2021</a:t>
            </a:fld>
            <a:endParaRPr lang="nl-NL" alt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A97AD18-15CD-48EC-9336-1D69C5665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nl-NL"/>
              <a:t>presentatie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3FE08BD-9F2C-46C5-B2AB-578E6679A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6E53-CCED-4F54-8BF7-4C5BDE8D214A}" type="slidenum">
              <a:rPr lang="nl-NL" altLang="nl-NL" smtClean="0"/>
              <a:pPr/>
              <a:t>10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55828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2BA0DE-B2AE-44E0-A57F-6E4264CB0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Kosten van afval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3EDCBB7-4289-4959-9250-D0E53A468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altLang="nl-NL" dirty="0"/>
              <a:t>April 2021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EBFED59-6673-4971-980B-642F78BA0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nl-NL"/>
              <a:t>presentatie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BA9B998-8A85-4A52-A2DA-1A38DED0C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6E53-CCED-4F54-8BF7-4C5BDE8D214A}" type="slidenum">
              <a:rPr lang="nl-NL" altLang="nl-NL" smtClean="0"/>
              <a:pPr/>
              <a:t>11</a:t>
            </a:fld>
            <a:endParaRPr lang="nl-NL" alt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700F8985-5C7F-469D-8AA1-B1E5322497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148594"/>
            <a:ext cx="8087359" cy="4656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04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357F0F-400B-471A-BDFB-3B4DE841A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083" y="476672"/>
            <a:ext cx="8229600" cy="720080"/>
          </a:xfrm>
        </p:spPr>
        <p:txBody>
          <a:bodyPr/>
          <a:lstStyle/>
          <a:p>
            <a:br>
              <a:rPr lang="nl-NL" dirty="0"/>
            </a:br>
            <a:r>
              <a:rPr lang="nl-NL" dirty="0"/>
              <a:t>Uitkomsten enquête (3a)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98BFC1A-3210-4CBE-A61E-95A473EA4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DA2D-90B7-4EB1-BC55-A2CE844ABBB6}" type="datetime4">
              <a:rPr lang="nl-NL" altLang="nl-NL" smtClean="0"/>
              <a:pPr/>
              <a:t>3 april 2021</a:t>
            </a:fld>
            <a:endParaRPr lang="nl-NL" alt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B61DE75-7AC8-4599-B100-A470048BE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nl-NL"/>
              <a:t>presentatie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F9FE71B-A56E-4ACF-8038-77061109C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6E53-CCED-4F54-8BF7-4C5BDE8D214A}" type="slidenum">
              <a:rPr lang="nl-NL" altLang="nl-NL" smtClean="0"/>
              <a:pPr/>
              <a:t>12</a:t>
            </a:fld>
            <a:endParaRPr lang="nl-NL" altLang="nl-NL"/>
          </a:p>
        </p:txBody>
      </p:sp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30E06D2E-BEB5-4D4D-A151-F62CEB9C75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944023"/>
              </p:ext>
            </p:extLst>
          </p:nvPr>
        </p:nvGraphicFramePr>
        <p:xfrm>
          <a:off x="457200" y="1772816"/>
          <a:ext cx="8003232" cy="43650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38736">
                  <a:extLst>
                    <a:ext uri="{9D8B030D-6E8A-4147-A177-3AD203B41FA5}">
                      <a16:colId xmlns:a16="http://schemas.microsoft.com/office/drawing/2014/main" val="3831285677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631565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16589016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16266351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420776027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744744781"/>
                    </a:ext>
                  </a:extLst>
                </a:gridCol>
              </a:tblGrid>
              <a:tr h="7102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</a:rPr>
                        <a:t>Alle respondenten</a:t>
                      </a: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br>
                        <a:rPr lang="nl-NL" sz="1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nl-NL" sz="1100" dirty="0">
                          <a:solidFill>
                            <a:schemeClr val="tx1"/>
                          </a:solidFill>
                          <a:effectLst/>
                        </a:rPr>
                        <a:t>helemaal oneens</a:t>
                      </a: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br>
                        <a:rPr lang="nl-NL" sz="1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nl-NL" sz="1100" dirty="0">
                          <a:solidFill>
                            <a:schemeClr val="tx1"/>
                          </a:solidFill>
                          <a:effectLst/>
                        </a:rPr>
                        <a:t>oneens</a:t>
                      </a: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br>
                        <a:rPr lang="nl-NL" sz="1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nl-NL" sz="1100" dirty="0">
                          <a:solidFill>
                            <a:schemeClr val="tx1"/>
                          </a:solidFill>
                          <a:effectLst/>
                        </a:rPr>
                        <a:t>neutraal</a:t>
                      </a: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br>
                        <a:rPr lang="nl-NL" sz="1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nl-NL" sz="1100" dirty="0">
                          <a:solidFill>
                            <a:schemeClr val="tx1"/>
                          </a:solidFill>
                          <a:effectLst/>
                        </a:rPr>
                        <a:t>eens</a:t>
                      </a: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br>
                        <a:rPr lang="nl-NL" sz="1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nl-NL" sz="1100" dirty="0">
                          <a:solidFill>
                            <a:schemeClr val="tx1"/>
                          </a:solidFill>
                          <a:effectLst/>
                        </a:rPr>
                        <a:t>helemaal eens</a:t>
                      </a: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1548756"/>
                  </a:ext>
                </a:extLst>
              </a:tr>
              <a:tr h="552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</a:rPr>
                        <a:t>Afvalstoffenheffing zo laag mogelijk; eventueel ten koste van de service</a:t>
                      </a: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16%</a:t>
                      </a: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44%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21%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14%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5007091"/>
                  </a:ext>
                </a:extLst>
              </a:tr>
              <a:tr h="552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</a:rPr>
                        <a:t>Alles doen om restafval te verminderen omdat dat het duurste is</a:t>
                      </a: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7%</a:t>
                      </a: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14%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25%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40%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14%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3434569"/>
                  </a:ext>
                </a:extLst>
              </a:tr>
              <a:tr h="509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</a:rPr>
                        <a:t>Service op peil houden, ook al stijgen de kosten</a:t>
                      </a: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2%</a:t>
                      </a: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12%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24%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49%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13%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223701"/>
                  </a:ext>
                </a:extLst>
              </a:tr>
              <a:tr h="509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</a:rPr>
                        <a:t>Ieder huishouden moet hetzelfde betalen</a:t>
                      </a: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14%</a:t>
                      </a: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39%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18%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21%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8%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5254574"/>
                  </a:ext>
                </a:extLst>
              </a:tr>
              <a:tr h="509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</a:rPr>
                        <a:t>Minder restafval betekent minder betalen</a:t>
                      </a: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7%</a:t>
                      </a: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14%</a:t>
                      </a: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19%</a:t>
                      </a: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43%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17%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8016227"/>
                  </a:ext>
                </a:extLst>
              </a:tr>
              <a:tr h="509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chemeClr val="tx1"/>
                          </a:solidFill>
                          <a:effectLst/>
                        </a:rPr>
                        <a:t>Grote huishoudens meer laten betalen</a:t>
                      </a:r>
                      <a:endParaRPr lang="nl-NL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7%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22%</a:t>
                      </a: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19%</a:t>
                      </a: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38%</a:t>
                      </a: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14%</a:t>
                      </a: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8783307"/>
                  </a:ext>
                </a:extLst>
              </a:tr>
              <a:tr h="509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</a:rPr>
                        <a:t>Eerlijk belangrijker dan zo min mogelijk kosten</a:t>
                      </a: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8%</a:t>
                      </a: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21%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27%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36%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8%</a:t>
                      </a: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4495661"/>
                  </a:ext>
                </a:extLst>
              </a:tr>
            </a:tbl>
          </a:graphicData>
        </a:graphic>
      </p:graphicFrame>
      <p:sp>
        <p:nvSpPr>
          <p:cNvPr id="7" name="Tekstvak 6">
            <a:extLst>
              <a:ext uri="{FF2B5EF4-FFF2-40B4-BE49-F238E27FC236}">
                <a16:creationId xmlns:a16="http://schemas.microsoft.com/office/drawing/2014/main" id="{1A318BC9-9D57-4B23-91D2-CAD347281127}"/>
              </a:ext>
            </a:extLst>
          </p:cNvPr>
          <p:cNvSpPr txBox="1"/>
          <p:nvPr/>
        </p:nvSpPr>
        <p:spPr>
          <a:xfrm>
            <a:off x="472083" y="1196752"/>
            <a:ext cx="7844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+mn-lt"/>
              </a:rPr>
              <a:t>Stellingen</a:t>
            </a:r>
          </a:p>
        </p:txBody>
      </p:sp>
    </p:spTree>
    <p:extLst>
      <p:ext uri="{BB962C8B-B14F-4D97-AF65-F5344CB8AC3E}">
        <p14:creationId xmlns:p14="http://schemas.microsoft.com/office/powerpoint/2010/main" val="2324450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8D71BF-928D-4785-AF7F-5DA865722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545" y="404664"/>
            <a:ext cx="8229600" cy="720080"/>
          </a:xfrm>
        </p:spPr>
        <p:txBody>
          <a:bodyPr/>
          <a:lstStyle/>
          <a:p>
            <a:br>
              <a:rPr lang="nl-NL" dirty="0"/>
            </a:br>
            <a:r>
              <a:rPr lang="nl-NL" dirty="0"/>
              <a:t>Uitkomsten enquête (3b)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90D0BA5-C018-4657-A981-F3A14BEE3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DA2D-90B7-4EB1-BC55-A2CE844ABBB6}" type="datetime4">
              <a:rPr lang="nl-NL" altLang="nl-NL" smtClean="0"/>
              <a:pPr/>
              <a:t>3 april 2021</a:t>
            </a:fld>
            <a:endParaRPr lang="nl-NL" alt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1F8AE58-682D-4084-B22F-AC0085D91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nl-NL"/>
              <a:t>presentatie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030806B-A07B-48D4-8A4C-7AF2A15A3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6E53-CCED-4F54-8BF7-4C5BDE8D214A}" type="slidenum">
              <a:rPr lang="nl-NL" altLang="nl-NL" smtClean="0"/>
              <a:pPr/>
              <a:t>13</a:t>
            </a:fld>
            <a:endParaRPr lang="nl-NL" altLang="nl-NL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96F42F67-E307-4E48-B7AA-F75A31624385}"/>
              </a:ext>
            </a:extLst>
          </p:cNvPr>
          <p:cNvSpPr/>
          <p:nvPr/>
        </p:nvSpPr>
        <p:spPr>
          <a:xfrm>
            <a:off x="441201" y="1340768"/>
            <a:ext cx="146650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1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Stellingen</a:t>
            </a:r>
            <a:endParaRPr lang="nl-NL" sz="1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14C646D0-C1A2-4297-BA25-FF7AC9ADCD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425279"/>
              </p:ext>
            </p:extLst>
          </p:nvPr>
        </p:nvGraphicFramePr>
        <p:xfrm>
          <a:off x="470545" y="1864568"/>
          <a:ext cx="8133903" cy="41047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3463">
                  <a:extLst>
                    <a:ext uri="{9D8B030D-6E8A-4147-A177-3AD203B41FA5}">
                      <a16:colId xmlns:a16="http://schemas.microsoft.com/office/drawing/2014/main" val="236462648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371053194"/>
                    </a:ext>
                  </a:extLst>
                </a:gridCol>
                <a:gridCol w="723082">
                  <a:extLst>
                    <a:ext uri="{9D8B030D-6E8A-4147-A177-3AD203B41FA5}">
                      <a16:colId xmlns:a16="http://schemas.microsoft.com/office/drawing/2014/main" val="257180037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50359481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455782096"/>
                    </a:ext>
                  </a:extLst>
                </a:gridCol>
                <a:gridCol w="933102">
                  <a:extLst>
                    <a:ext uri="{9D8B030D-6E8A-4147-A177-3AD203B41FA5}">
                      <a16:colId xmlns:a16="http://schemas.microsoft.com/office/drawing/2014/main" val="30448337"/>
                    </a:ext>
                  </a:extLst>
                </a:gridCol>
              </a:tblGrid>
              <a:tr h="6366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</a:rPr>
                        <a:t>Hoogbouw</a:t>
                      </a: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br>
                        <a:rPr lang="nl-NL" sz="1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nl-NL" sz="1100" dirty="0">
                          <a:solidFill>
                            <a:schemeClr val="tx1"/>
                          </a:solidFill>
                          <a:effectLst/>
                        </a:rPr>
                        <a:t>helemaal oneens</a:t>
                      </a: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br>
                        <a:rPr lang="nl-NL" sz="1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nl-NL" sz="1100" dirty="0">
                          <a:solidFill>
                            <a:schemeClr val="tx1"/>
                          </a:solidFill>
                          <a:effectLst/>
                        </a:rPr>
                        <a:t>oneens</a:t>
                      </a: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br>
                        <a:rPr lang="nl-NL" sz="1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nl-NL" sz="1100" dirty="0">
                          <a:solidFill>
                            <a:schemeClr val="tx1"/>
                          </a:solidFill>
                          <a:effectLst/>
                        </a:rPr>
                        <a:t>neutraal</a:t>
                      </a: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br>
                        <a:rPr lang="nl-NL" sz="1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nl-NL" sz="1100" dirty="0">
                          <a:solidFill>
                            <a:schemeClr val="tx1"/>
                          </a:solidFill>
                          <a:effectLst/>
                        </a:rPr>
                        <a:t>eens</a:t>
                      </a: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br>
                        <a:rPr lang="nl-NL" sz="1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nl-NL" sz="1100" dirty="0">
                          <a:solidFill>
                            <a:schemeClr val="tx1"/>
                          </a:solidFill>
                          <a:effectLst/>
                        </a:rPr>
                        <a:t>helemaal eens</a:t>
                      </a: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0261290"/>
                  </a:ext>
                </a:extLst>
              </a:tr>
              <a:tr h="502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chemeClr val="tx1"/>
                          </a:solidFill>
                          <a:effectLst/>
                        </a:rPr>
                        <a:t>Zo laag mogelijke ASH; ook als dat ten koste gaat van service</a:t>
                      </a:r>
                      <a:endParaRPr lang="nl-NL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25%</a:t>
                      </a: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29%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26%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9%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12%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5891595"/>
                  </a:ext>
                </a:extLst>
              </a:tr>
              <a:tr h="4554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</a:rPr>
                        <a:t>Alles doen om restafval te verminderen omdat dat het duurste is</a:t>
                      </a: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10%</a:t>
                      </a: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4%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28%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45%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13%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8201443"/>
                  </a:ext>
                </a:extLst>
              </a:tr>
              <a:tr h="502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chemeClr val="tx1"/>
                          </a:solidFill>
                          <a:effectLst/>
                        </a:rPr>
                        <a:t>Service op peil houden, ook al stijgen de kosten</a:t>
                      </a:r>
                      <a:endParaRPr lang="nl-NL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3%</a:t>
                      </a: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14%</a:t>
                      </a: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32%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32%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19%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3731302"/>
                  </a:ext>
                </a:extLst>
              </a:tr>
              <a:tr h="502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chemeClr val="tx1"/>
                          </a:solidFill>
                          <a:effectLst/>
                        </a:rPr>
                        <a:t>Ieder huishouden moet hetzelfde betalen</a:t>
                      </a:r>
                      <a:endParaRPr lang="nl-NL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29%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29%</a:t>
                      </a: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25%</a:t>
                      </a: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13%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4%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94965"/>
                  </a:ext>
                </a:extLst>
              </a:tr>
              <a:tr h="502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chemeClr val="tx1"/>
                          </a:solidFill>
                          <a:effectLst/>
                        </a:rPr>
                        <a:t>Minder restafval betekent minder betalen</a:t>
                      </a:r>
                      <a:endParaRPr lang="nl-NL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6%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7%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41%</a:t>
                      </a: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26%</a:t>
                      </a: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8686356"/>
                  </a:ext>
                </a:extLst>
              </a:tr>
              <a:tr h="502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chemeClr val="tx1"/>
                          </a:solidFill>
                          <a:effectLst/>
                        </a:rPr>
                        <a:t>Grote huishoudens meer laten betalen</a:t>
                      </a:r>
                      <a:endParaRPr lang="nl-NL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6%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10%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24%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32%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28%</a:t>
                      </a: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5320230"/>
                  </a:ext>
                </a:extLst>
              </a:tr>
              <a:tr h="502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</a:rPr>
                        <a:t>Eerlijk belangrijker dan zo min mogelijk kosten</a:t>
                      </a: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13%</a:t>
                      </a: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13%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24%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34%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16%</a:t>
                      </a: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5721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920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CF55ED-51C9-4361-A2A8-9462FB3BB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44" y="476672"/>
            <a:ext cx="8229600" cy="576064"/>
          </a:xfrm>
        </p:spPr>
        <p:txBody>
          <a:bodyPr/>
          <a:lstStyle/>
          <a:p>
            <a:br>
              <a:rPr lang="nl-NL" dirty="0"/>
            </a:br>
            <a:r>
              <a:rPr lang="nl-NL" dirty="0"/>
              <a:t>Uitkomsten enquête (4)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FAB412C-84BA-4502-90BF-2E07100C8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DA2D-90B7-4EB1-BC55-A2CE844ABBB6}" type="datetime4">
              <a:rPr lang="nl-NL" altLang="nl-NL" smtClean="0"/>
              <a:pPr/>
              <a:t>3 april 2021</a:t>
            </a:fld>
            <a:endParaRPr lang="nl-NL" alt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C4CDCB4-FEF9-41A1-94EF-7F0081D41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nl-NL"/>
              <a:t>presentatie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52801C1-0DFE-4DF2-BADD-ACBB469E3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6E53-CCED-4F54-8BF7-4C5BDE8D214A}" type="slidenum">
              <a:rPr lang="nl-NL" altLang="nl-NL" smtClean="0"/>
              <a:pPr/>
              <a:t>14</a:t>
            </a:fld>
            <a:endParaRPr lang="nl-NL" altLang="nl-NL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BD203CC9-F05D-4D2C-B79C-53E4C6135347}"/>
              </a:ext>
            </a:extLst>
          </p:cNvPr>
          <p:cNvSpPr/>
          <p:nvPr/>
        </p:nvSpPr>
        <p:spPr>
          <a:xfrm>
            <a:off x="457200" y="1340769"/>
            <a:ext cx="82296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1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Vraag: </a:t>
            </a:r>
            <a:r>
              <a:rPr lang="nl-NL" sz="12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Ongewenste bijeffecten van maatregelen: welk standpunt past het beste bij u? </a:t>
            </a:r>
            <a:br>
              <a:rPr lang="nl-NL" sz="12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2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            (Max. 2 antwoorden</a:t>
            </a:r>
            <a:r>
              <a:rPr lang="nl-NL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nl-NL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8932CCF4-197B-43F4-B45D-8566336162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21137"/>
              </p:ext>
            </p:extLst>
          </p:nvPr>
        </p:nvGraphicFramePr>
        <p:xfrm>
          <a:off x="611560" y="1988840"/>
          <a:ext cx="7920880" cy="3588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68552">
                  <a:extLst>
                    <a:ext uri="{9D8B030D-6E8A-4147-A177-3AD203B41FA5}">
                      <a16:colId xmlns:a16="http://schemas.microsoft.com/office/drawing/2014/main" val="3010314920"/>
                    </a:ext>
                  </a:extLst>
                </a:gridCol>
                <a:gridCol w="1800406">
                  <a:extLst>
                    <a:ext uri="{9D8B030D-6E8A-4147-A177-3AD203B41FA5}">
                      <a16:colId xmlns:a16="http://schemas.microsoft.com/office/drawing/2014/main" val="2277701841"/>
                    </a:ext>
                  </a:extLst>
                </a:gridCol>
                <a:gridCol w="1151922">
                  <a:extLst>
                    <a:ext uri="{9D8B030D-6E8A-4147-A177-3AD203B41FA5}">
                      <a16:colId xmlns:a16="http://schemas.microsoft.com/office/drawing/2014/main" val="2071900606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br>
                        <a:rPr lang="nl-NL" sz="1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nl-NL" sz="1100" dirty="0">
                          <a:solidFill>
                            <a:schemeClr val="tx1"/>
                          </a:solidFill>
                          <a:effectLst/>
                        </a:rPr>
                        <a:t>alle respondenten</a:t>
                      </a: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br>
                        <a:rPr lang="nl-NL" sz="1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nl-NL" sz="1100" dirty="0">
                          <a:solidFill>
                            <a:schemeClr val="tx1"/>
                          </a:solidFill>
                          <a:effectLst/>
                        </a:rPr>
                        <a:t>hoogbouw</a:t>
                      </a: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6735267"/>
                  </a:ext>
                </a:extLst>
              </a:tr>
              <a:tr h="6960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</a:rPr>
                        <a:t>Beter niets veranderen: gevaar vervuiling buitenruimte</a:t>
                      </a: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37%</a:t>
                      </a: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22%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0296082"/>
                  </a:ext>
                </a:extLst>
              </a:tr>
              <a:tr h="6960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</a:rPr>
                        <a:t>Beter niets veranderen: gevaar vervuiling papier, GFT </a:t>
                      </a:r>
                      <a:br>
                        <a:rPr lang="nl-NL" sz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</a:rPr>
                        <a:t>of PMD</a:t>
                      </a: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34%</a:t>
                      </a: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15%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9355672"/>
                  </a:ext>
                </a:extLst>
              </a:tr>
              <a:tr h="6960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chemeClr val="tx1"/>
                          </a:solidFill>
                          <a:effectLst/>
                        </a:rPr>
                        <a:t>Maatregelen alleen doorvoeren bij voldoende toezicht op afvalscheiden en buitenruimte </a:t>
                      </a:r>
                      <a:endParaRPr lang="nl-NL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46%</a:t>
                      </a: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55%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0660094"/>
                  </a:ext>
                </a:extLst>
              </a:tr>
              <a:tr h="6480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chemeClr val="tx1"/>
                          </a:solidFill>
                          <a:effectLst/>
                        </a:rPr>
                        <a:t>Angst voor slecht gedrag anderen mag het nemen van maatregelen niet weerhouden</a:t>
                      </a:r>
                      <a:endParaRPr lang="nl-NL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31%</a:t>
                      </a: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40%</a:t>
                      </a: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2947068"/>
                  </a:ext>
                </a:extLst>
              </a:tr>
              <a:tr h="348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 err="1">
                          <a:solidFill>
                            <a:schemeClr val="tx1"/>
                          </a:solidFill>
                          <a:effectLst/>
                        </a:rPr>
                        <a:t>Afvaldumpen</a:t>
                      </a: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</a:rPr>
                        <a:t> wordt niet erger door maatregelen</a:t>
                      </a: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12%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21%</a:t>
                      </a: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1958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3851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0C2054-57CE-4B92-B742-63A13E4CA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dirty="0"/>
              <a:t> Gespreksgroepen 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95BAA6A-5109-4607-9190-BAD0F3DC5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NL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April 2021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AFD532F-F5B2-48DD-9785-3166B87BB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NL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presentatie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7EE51CE-6C94-4A15-8E12-77F902CD3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FB6E53-CCED-4F54-8BF7-4C5BDE8D214A}" type="slidenum">
              <a:rPr kumimoji="0" lang="nl-NL" altLang="nl-NL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nl-NL" altLang="nl-NL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8F524A46-A9E9-439A-A2A3-609592E6FA59}"/>
              </a:ext>
            </a:extLst>
          </p:cNvPr>
          <p:cNvSpPr txBox="1"/>
          <p:nvPr/>
        </p:nvSpPr>
        <p:spPr>
          <a:xfrm>
            <a:off x="611561" y="4405348"/>
            <a:ext cx="80020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</a:b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“Handjes in de lucht…!” </a:t>
            </a:r>
            <a:b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</a:b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Let op! Raak tijdens de plaatsing naar uw groepje,</a:t>
            </a:r>
            <a:b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</a:b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       geen muis, toetsenbord of scherm aan!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1026" name="Picture 2" descr="22 emoji die vaak verkeerd worden gebruikt: dit betekenen ze echt">
            <a:extLst>
              <a:ext uri="{FF2B5EF4-FFF2-40B4-BE49-F238E27FC236}">
                <a16:creationId xmlns:a16="http://schemas.microsoft.com/office/drawing/2014/main" id="{282C9C4E-4B86-4E95-AFC2-138DE74CA2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4768" y="4271358"/>
            <a:ext cx="2883645" cy="2159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87B6396B-B373-4BBE-AE1D-E6D5D7D6DF35}"/>
              </a:ext>
            </a:extLst>
          </p:cNvPr>
          <p:cNvGraphicFramePr>
            <a:graphicFrameLocks noGrp="1"/>
          </p:cNvGraphicFramePr>
          <p:nvPr/>
        </p:nvGraphicFramePr>
        <p:xfrm>
          <a:off x="611561" y="1124744"/>
          <a:ext cx="8192442" cy="33764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247">
                  <a:extLst>
                    <a:ext uri="{9D8B030D-6E8A-4147-A177-3AD203B41FA5}">
                      <a16:colId xmlns:a16="http://schemas.microsoft.com/office/drawing/2014/main" val="2636932542"/>
                    </a:ext>
                  </a:extLst>
                </a:gridCol>
                <a:gridCol w="2081188">
                  <a:extLst>
                    <a:ext uri="{9D8B030D-6E8A-4147-A177-3AD203B41FA5}">
                      <a16:colId xmlns:a16="http://schemas.microsoft.com/office/drawing/2014/main" val="4175924357"/>
                    </a:ext>
                  </a:extLst>
                </a:gridCol>
                <a:gridCol w="1934161">
                  <a:extLst>
                    <a:ext uri="{9D8B030D-6E8A-4147-A177-3AD203B41FA5}">
                      <a16:colId xmlns:a16="http://schemas.microsoft.com/office/drawing/2014/main" val="1725461942"/>
                    </a:ext>
                  </a:extLst>
                </a:gridCol>
                <a:gridCol w="1944846">
                  <a:extLst>
                    <a:ext uri="{9D8B030D-6E8A-4147-A177-3AD203B41FA5}">
                      <a16:colId xmlns:a16="http://schemas.microsoft.com/office/drawing/2014/main" val="832936029"/>
                    </a:ext>
                  </a:extLst>
                </a:gridCol>
              </a:tblGrid>
              <a:tr h="286777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</a:rPr>
                        <a:t>         Dinsdag 6 april</a:t>
                      </a:r>
                      <a:endParaRPr lang="nl-NL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</a:rPr>
                        <a:t>     Woensdag 7 april</a:t>
                      </a:r>
                      <a:endParaRPr lang="nl-NL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829771"/>
                  </a:ext>
                </a:extLst>
              </a:tr>
              <a:tr h="262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1" dirty="0">
                          <a:solidFill>
                            <a:schemeClr val="tx1"/>
                          </a:solidFill>
                          <a:effectLst/>
                        </a:rPr>
                        <a:t>gespreksleider</a:t>
                      </a:r>
                      <a:endParaRPr lang="nl-NL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1" dirty="0">
                          <a:solidFill>
                            <a:schemeClr val="tx1"/>
                          </a:solidFill>
                          <a:effectLst/>
                        </a:rPr>
                        <a:t>ondersteuner</a:t>
                      </a:r>
                      <a:endParaRPr lang="nl-NL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1" dirty="0">
                          <a:solidFill>
                            <a:schemeClr val="tx1"/>
                          </a:solidFill>
                          <a:effectLst/>
                        </a:rPr>
                        <a:t>gespreksleider</a:t>
                      </a:r>
                      <a:endParaRPr lang="nl-NL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1" dirty="0">
                          <a:solidFill>
                            <a:schemeClr val="tx1"/>
                          </a:solidFill>
                          <a:effectLst/>
                        </a:rPr>
                        <a:t>ondersteuner</a:t>
                      </a:r>
                      <a:endParaRPr lang="nl-NL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1318883"/>
                  </a:ext>
                </a:extLst>
              </a:tr>
              <a:tr h="6259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Dick Karssen</a:t>
                      </a:r>
                      <a:endParaRPr lang="nl-NL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MarJa de Gelder</a:t>
                      </a:r>
                      <a:endParaRPr lang="nl-NL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Lennart Burg</a:t>
                      </a:r>
                      <a:endParaRPr lang="nl-NL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  <a:t>MarJa de Gelder</a:t>
                      </a:r>
                      <a:endParaRPr lang="nl-N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6553586"/>
                  </a:ext>
                </a:extLst>
              </a:tr>
              <a:tr h="4147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Roelof te Velde</a:t>
                      </a:r>
                      <a:b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nl-NL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Karel Kok</a:t>
                      </a:r>
                      <a:endParaRPr lang="nl-NL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Carmen Rietdijk</a:t>
                      </a:r>
                      <a:endParaRPr lang="nl-NL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  <a:t>Karel Kok</a:t>
                      </a:r>
                      <a:endParaRPr lang="nl-N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2616117"/>
                  </a:ext>
                </a:extLst>
              </a:tr>
              <a:tr h="5416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Marina </a:t>
                      </a:r>
                      <a:r>
                        <a:rPr lang="nl-NL" sz="1600" b="0" dirty="0" err="1">
                          <a:solidFill>
                            <a:schemeClr val="tx1"/>
                          </a:solidFill>
                          <a:effectLst/>
                        </a:rPr>
                        <a:t>Roelofsen</a:t>
                      </a:r>
                      <a:b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nl-NL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0">
                          <a:solidFill>
                            <a:schemeClr val="tx1"/>
                          </a:solidFill>
                          <a:effectLst/>
                        </a:rPr>
                        <a:t>Jeanet Heinen</a:t>
                      </a:r>
                      <a:endParaRPr lang="nl-NL" sz="1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Kees Notenboom </a:t>
                      </a:r>
                      <a:endParaRPr lang="nl-NL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>
                          <a:solidFill>
                            <a:schemeClr val="tx1"/>
                          </a:solidFill>
                          <a:effectLst/>
                        </a:rPr>
                        <a:t>Jeanet Heinen</a:t>
                      </a:r>
                      <a:endParaRPr lang="nl-N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3234515"/>
                  </a:ext>
                </a:extLst>
              </a:tr>
              <a:tr h="8670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Gijsbert Doornenbal</a:t>
                      </a:r>
                      <a:endParaRPr lang="nl-NL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Marietje van Eeghen</a:t>
                      </a:r>
                      <a:endParaRPr lang="nl-NL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Koos de Bruijn</a:t>
                      </a:r>
                      <a:endParaRPr lang="nl-NL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  <a:t>Marietje van Eeghen</a:t>
                      </a:r>
                      <a:endParaRPr lang="nl-N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8618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805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EC480F-6AF0-4787-8EB9-4AFE1516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nl-NL" dirty="0"/>
              <a:t>Vragen voor de deelgroepjes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F6F1D5C-6D57-4CB3-AE61-8BFE63CE9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altLang="nl-NL" dirty="0"/>
              <a:t>April 2021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772323E-EF93-421E-8EB9-AA8F3716F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nl-NL"/>
              <a:t>presentatie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1045453-EA7A-4380-A26E-25F06EBA3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6E53-CCED-4F54-8BF7-4C5BDE8D214A}" type="slidenum">
              <a:rPr lang="nl-NL" altLang="nl-NL" smtClean="0"/>
              <a:pPr/>
              <a:t>16</a:t>
            </a:fld>
            <a:endParaRPr lang="nl-NL" altLang="nl-NL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07AB35C7-249C-4544-8137-FE81C3C98A79}"/>
              </a:ext>
            </a:extLst>
          </p:cNvPr>
          <p:cNvSpPr/>
          <p:nvPr/>
        </p:nvSpPr>
        <p:spPr>
          <a:xfrm>
            <a:off x="390364" y="1916832"/>
            <a:ext cx="836327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nl-NL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Wat zijn de voor- en nadelen van:</a:t>
            </a:r>
          </a:p>
          <a:p>
            <a:pPr lvl="0">
              <a:spcAft>
                <a:spcPts val="0"/>
              </a:spcAft>
            </a:pPr>
            <a:r>
              <a:rPr lang="nl-NL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- meer betalen voor meer restafval</a:t>
            </a:r>
            <a:br>
              <a:rPr lang="nl-NL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- meer betalen voor een groter huishouden</a:t>
            </a:r>
          </a:p>
          <a:p>
            <a:pPr lvl="0">
              <a:spcAft>
                <a:spcPts val="0"/>
              </a:spcAft>
            </a:pPr>
            <a:r>
              <a:rPr lang="nl-NL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br>
              <a:rPr lang="nl-NL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2.  Zijn er andere manieren om de kosten eerlijker te verdelen?      </a:t>
            </a:r>
            <a:br>
              <a:rPr lang="nl-NL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sz="16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AutoNum type="arabicPeriod" startAt="3"/>
            </a:pPr>
            <a:r>
              <a:rPr lang="nl-NL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Verreweg de meeste inwoners gaan netjes om met afval. Wat maakt dat iemand afval in de natuur dumpt of op straat achterlaat? En hoe kan dit worden voorkomen?</a:t>
            </a:r>
          </a:p>
          <a:p>
            <a:pPr marL="342900" lvl="0" indent="-342900">
              <a:spcAft>
                <a:spcPts val="0"/>
              </a:spcAft>
              <a:buAutoNum type="arabicPeriod" startAt="3"/>
            </a:pPr>
            <a:endParaRPr lang="nl-NL" sz="16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AutoNum type="arabicPeriod" startAt="3"/>
            </a:pPr>
            <a:r>
              <a:rPr lang="nl-NL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Stel dat de raad besluit om betalen voor restafval in te voeren, aan welke</a:t>
            </a:r>
            <a:br>
              <a:rPr lang="nl-NL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voorwaarde moet worden voldaan om het succesvol te maken? </a:t>
            </a:r>
          </a:p>
          <a:p>
            <a:pPr lvl="0">
              <a:spcAft>
                <a:spcPts val="0"/>
              </a:spcAft>
            </a:pPr>
            <a:endParaRPr lang="nl-NL" sz="16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nl-NL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5.  Wat wilt u ons nog meegeven over het belang van gemak/service en milieu aan de ene kant, en het beperken van de kostenstijging aan de andere?</a:t>
            </a:r>
          </a:p>
          <a:p>
            <a:pPr>
              <a:spcAft>
                <a:spcPts val="0"/>
              </a:spcAft>
            </a:pPr>
            <a:endParaRPr lang="nl-NL" sz="1600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endParaRPr lang="nl-NL" sz="16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950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87CC7F-778E-4ECA-AD53-C834D7BCE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Terugkoppeling 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242CC67-026D-4DD1-8B9B-EB6A1B16C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DA2D-90B7-4EB1-BC55-A2CE844ABBB6}" type="datetime4">
              <a:rPr lang="nl-NL" altLang="nl-NL" smtClean="0"/>
              <a:pPr/>
              <a:t>3 april 2021</a:t>
            </a:fld>
            <a:endParaRPr lang="nl-NL" alt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A97AD18-15CD-48EC-9336-1D69C5665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nl-NL"/>
              <a:t>presentatie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3FE08BD-9F2C-46C5-B2AB-578E6679A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6E53-CCED-4F54-8BF7-4C5BDE8D214A}" type="slidenum">
              <a:rPr lang="nl-NL" altLang="nl-NL" smtClean="0"/>
              <a:pPr/>
              <a:t>17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414947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BE0F88-1A5D-424A-A1A0-B23C6246A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Vervolg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53975D8-19E7-42D0-9966-0DA7B5F0C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altLang="nl-NL" dirty="0"/>
              <a:t>April 2021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667DF8E-6BED-4328-93D6-ABFA6339A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nl-NL"/>
              <a:t>presentatie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AD2C49-4E5D-4120-BD63-CC4E74E63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6E53-CCED-4F54-8BF7-4C5BDE8D214A}" type="slidenum">
              <a:rPr lang="nl-NL" altLang="nl-NL" smtClean="0"/>
              <a:pPr/>
              <a:t>18</a:t>
            </a:fld>
            <a:endParaRPr lang="nl-NL" altLang="nl-NL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217D17CB-CC55-427E-BC04-166980A0068F}"/>
              </a:ext>
            </a:extLst>
          </p:cNvPr>
          <p:cNvSpPr/>
          <p:nvPr/>
        </p:nvSpPr>
        <p:spPr>
          <a:xfrm>
            <a:off x="426368" y="1436713"/>
            <a:ext cx="829126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Verslag van deze bijeenkomsten:</a:t>
            </a:r>
            <a:br>
              <a:rPr lang="nl-NL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000" baseline="30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nl-NL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helft april per mail naar de deelnemers</a:t>
            </a:r>
          </a:p>
          <a:p>
            <a:pPr marL="228600">
              <a:spcAft>
                <a:spcPts val="0"/>
              </a:spcAft>
            </a:pPr>
            <a:r>
              <a:rPr lang="nl-NL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Rapport over de enquête en de gespreksrondes: </a:t>
            </a:r>
            <a:br>
              <a:rPr lang="nl-NL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eind april op site van gemeente</a:t>
            </a:r>
            <a:br>
              <a:rPr lang="nl-NL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April en mei: uitwerking raadsvoorstel voor toekomstige maatregelen. </a:t>
            </a:r>
            <a:br>
              <a:rPr lang="nl-NL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200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Behandeling voorstel in </a:t>
            </a:r>
            <a:r>
              <a:rPr lang="nl-NL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gemeenteraad: eind juni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l-NL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nl-NL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nl-NL" sz="20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Alle informatie staat t.z.t. op www.heuvelrug.nl </a:t>
            </a:r>
            <a:endParaRPr lang="nl-NL" sz="2000" b="1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2725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/>
              <a:t>Tot </a:t>
            </a:r>
            <a:r>
              <a:rPr lang="nl-NL" altLang="nl-NL">
                <a:solidFill>
                  <a:srgbClr val="4D4D4D"/>
                </a:solidFill>
              </a:rPr>
              <a:t>slot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14563"/>
            <a:ext cx="8229600" cy="1574800"/>
          </a:xfrm>
        </p:spPr>
        <p:txBody>
          <a:bodyPr/>
          <a:lstStyle/>
          <a:p>
            <a:r>
              <a:rPr lang="nl-NL" altLang="nl-NL" sz="3200">
                <a:solidFill>
                  <a:srgbClr val="4D4D4D"/>
                </a:solidFill>
              </a:rPr>
              <a:t>Hartelijk bedankt voor uw aandacht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altLang="nl-NL" dirty="0"/>
              <a:t>April 2021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nl-NL"/>
              <a:t>presentatie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2F27-06C9-482A-99D7-B9F74B49DC0D}" type="slidenum">
              <a:rPr lang="nl-NL" altLang="nl-NL"/>
              <a:pPr/>
              <a:t>2</a:t>
            </a:fld>
            <a:endParaRPr lang="nl-NL" altLang="nl-NL"/>
          </a:p>
        </p:txBody>
      </p:sp>
      <p:sp>
        <p:nvSpPr>
          <p:cNvPr id="73736" name="Rectangle 8"/>
          <p:cNvSpPr>
            <a:spLocks noGrp="1" noChangeArrowheads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/>
          <a:lstStyle/>
          <a:p>
            <a:br>
              <a:rPr lang="nl-NL" altLang="nl-NL" sz="4400" dirty="0"/>
            </a:br>
            <a:r>
              <a:rPr lang="nl-NL" altLang="nl-NL" sz="4400" dirty="0"/>
              <a:t>Welkom!</a:t>
            </a:r>
            <a:br>
              <a:rPr lang="nl-NL" altLang="nl-NL" sz="4400" dirty="0"/>
            </a:br>
            <a:r>
              <a:rPr lang="nl-NL" altLang="nl-NL" sz="2800" dirty="0"/>
              <a:t>Hier gaan we het over hebben</a:t>
            </a:r>
            <a:endParaRPr lang="nl-NL" altLang="nl-NL" sz="4400" dirty="0"/>
          </a:p>
        </p:txBody>
      </p:sp>
      <p:sp>
        <p:nvSpPr>
          <p:cNvPr id="7373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505738" y="1067334"/>
            <a:ext cx="8229600" cy="5073427"/>
          </a:xfrm>
        </p:spPr>
        <p:txBody>
          <a:bodyPr/>
          <a:lstStyle/>
          <a:p>
            <a:pPr marL="0" indent="0">
              <a:buNone/>
            </a:pPr>
            <a:br>
              <a:rPr lang="nl-NL" sz="2800" b="1" dirty="0"/>
            </a:br>
            <a:endParaRPr lang="nl-NL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6085" y="5733256"/>
            <a:ext cx="2021614" cy="738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9116660A-98BA-47A9-84E1-FB13A084002C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2862263" y="1556791"/>
            <a:ext cx="3221906" cy="428711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dirty="0"/>
              <a:t>Programma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nl-NL" sz="2800"/>
          </a:p>
          <a:p>
            <a:pPr marL="0" indent="0">
              <a:buNone/>
            </a:pPr>
            <a:endParaRPr lang="nl-NL" sz="2800"/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0" y="6510338"/>
            <a:ext cx="1709738" cy="252412"/>
          </a:xfrm>
        </p:spPr>
        <p:txBody>
          <a:bodyPr/>
          <a:lstStyle/>
          <a:p>
            <a:r>
              <a:rPr lang="nl-NL" altLang="nl-NL" dirty="0"/>
              <a:t>April 2021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0" y="6507163"/>
            <a:ext cx="3749675" cy="254000"/>
          </a:xfrm>
        </p:spPr>
        <p:txBody>
          <a:bodyPr/>
          <a:lstStyle/>
          <a:p>
            <a:r>
              <a:rPr lang="nl-NL" altLang="nl-NL"/>
              <a:t>presentatie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7812088" y="6508750"/>
            <a:ext cx="874712" cy="252413"/>
          </a:xfrm>
        </p:spPr>
        <p:txBody>
          <a:bodyPr/>
          <a:lstStyle/>
          <a:p>
            <a:fld id="{F80B133D-5314-4F68-945D-285C3FA41B7B}" type="slidenum">
              <a:rPr lang="nl-NL" altLang="nl-NL" smtClean="0"/>
              <a:pPr/>
              <a:t>3</a:t>
            </a:fld>
            <a:endParaRPr lang="nl-NL" altLang="nl-NL"/>
          </a:p>
        </p:txBody>
      </p:sp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847BD0FA-5610-4EDF-AFCE-7368ABECDE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045724"/>
              </p:ext>
            </p:extLst>
          </p:nvPr>
        </p:nvGraphicFramePr>
        <p:xfrm>
          <a:off x="899592" y="1600199"/>
          <a:ext cx="7200799" cy="48908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379278101"/>
                    </a:ext>
                  </a:extLst>
                </a:gridCol>
                <a:gridCol w="3648140">
                  <a:extLst>
                    <a:ext uri="{9D8B030D-6E8A-4147-A177-3AD203B41FA5}">
                      <a16:colId xmlns:a16="http://schemas.microsoft.com/office/drawing/2014/main" val="1419082922"/>
                    </a:ext>
                  </a:extLst>
                </a:gridCol>
                <a:gridCol w="2400531">
                  <a:extLst>
                    <a:ext uri="{9D8B030D-6E8A-4147-A177-3AD203B41FA5}">
                      <a16:colId xmlns:a16="http://schemas.microsoft.com/office/drawing/2014/main" val="954052016"/>
                    </a:ext>
                  </a:extLst>
                </a:gridCol>
              </a:tblGrid>
              <a:tr h="2911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</a:rPr>
                        <a:t>Tijd</a:t>
                      </a: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chemeClr val="tx1"/>
                          </a:solidFill>
                          <a:effectLst/>
                        </a:rPr>
                        <a:t>wat</a:t>
                      </a:r>
                      <a:endParaRPr lang="nl-NL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</a:rPr>
                        <a:t>wie</a:t>
                      </a: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3459356"/>
                  </a:ext>
                </a:extLst>
              </a:tr>
              <a:tr h="2911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chemeClr val="tx1"/>
                          </a:solidFill>
                          <a:effectLst/>
                        </a:rPr>
                        <a:t>19.30</a:t>
                      </a:r>
                      <a:endParaRPr lang="nl-NL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chemeClr val="tx1"/>
                          </a:solidFill>
                          <a:effectLst/>
                        </a:rPr>
                        <a:t>Welkom, doel en programma</a:t>
                      </a:r>
                      <a:endParaRPr lang="nl-NL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Wethouder Hans Waaldijk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0228340"/>
                  </a:ext>
                </a:extLst>
              </a:tr>
              <a:tr h="2911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chemeClr val="tx1"/>
                          </a:solidFill>
                          <a:effectLst/>
                        </a:rPr>
                        <a:t>19.35</a:t>
                      </a:r>
                      <a:endParaRPr lang="nl-NL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chemeClr val="tx1"/>
                          </a:solidFill>
                          <a:effectLst/>
                        </a:rPr>
                        <a:t>Spelregels en gebruiksaanwijzingen</a:t>
                      </a:r>
                      <a:endParaRPr lang="nl-NL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Erica Klarenbeek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9504169"/>
                  </a:ext>
                </a:extLst>
              </a:tr>
              <a:tr h="3323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chemeClr val="tx1"/>
                          </a:solidFill>
                          <a:effectLst/>
                        </a:rPr>
                        <a:t>19.40</a:t>
                      </a: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</a:rPr>
                        <a:t>Uitkomsten van de enquête: Minder restafval</a:t>
                      </a: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Marietje van Eeghen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3475832"/>
                  </a:ext>
                </a:extLst>
              </a:tr>
              <a:tr h="2911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chemeClr val="tx1"/>
                          </a:solidFill>
                          <a:effectLst/>
                        </a:rPr>
                        <a:t>19.50</a:t>
                      </a: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chemeClr val="tx1"/>
                          </a:solidFill>
                          <a:effectLst/>
                        </a:rPr>
                        <a:t>In deelgroepen uiteen</a:t>
                      </a:r>
                      <a:endParaRPr lang="nl-NL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Erica Klarenbeek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8698925"/>
                  </a:ext>
                </a:extLst>
              </a:tr>
              <a:tr h="3676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chemeClr val="tx1"/>
                          </a:solidFill>
                          <a:effectLst/>
                        </a:rPr>
                        <a:t>19.55</a:t>
                      </a: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chemeClr val="tx1"/>
                          </a:solidFill>
                          <a:effectLst/>
                        </a:rPr>
                        <a:t>Discussie in deelgroepen: Minder restafval</a:t>
                      </a:r>
                      <a:endParaRPr lang="nl-NL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2297785"/>
                  </a:ext>
                </a:extLst>
              </a:tr>
              <a:tr h="2911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chemeClr val="tx1"/>
                          </a:solidFill>
                          <a:effectLst/>
                        </a:rPr>
                        <a:t>20.20</a:t>
                      </a: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chemeClr val="tx1"/>
                          </a:solidFill>
                          <a:effectLst/>
                        </a:rPr>
                        <a:t>Plenair: opbrengst per deelgroep</a:t>
                      </a:r>
                      <a:endParaRPr lang="nl-NL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gespreksleiders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2254590"/>
                  </a:ext>
                </a:extLst>
              </a:tr>
              <a:tr h="2326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chemeClr val="tx1"/>
                          </a:solidFill>
                          <a:effectLst/>
                        </a:rPr>
                        <a:t>20.30</a:t>
                      </a: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</a:rPr>
                        <a:t>PAUZE</a:t>
                      </a: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61029"/>
                  </a:ext>
                </a:extLst>
              </a:tr>
              <a:tr h="10956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chemeClr val="tx1"/>
                          </a:solidFill>
                          <a:effectLst/>
                        </a:rPr>
                        <a:t>20.35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</a:rPr>
                        <a:t>Uitkomsten enquête: Kosten van afval en bijeffecten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l-NL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</a:rPr>
                        <a:t>Discussie in deelgroepen: Kosten van afval en bijeffecten</a:t>
                      </a: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Marietje van Eeghen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7874192"/>
                  </a:ext>
                </a:extLst>
              </a:tr>
              <a:tr h="456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chemeClr val="tx1"/>
                          </a:solidFill>
                          <a:effectLst/>
                        </a:rPr>
                        <a:t>21.10</a:t>
                      </a: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chemeClr val="tx1"/>
                          </a:solidFill>
                          <a:effectLst/>
                        </a:rPr>
                        <a:t>Plenair: opbrengst per deelgroep</a:t>
                      </a:r>
                      <a:endParaRPr lang="nl-NL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gespreksleiders</a:t>
                      </a:r>
                      <a:endParaRPr lang="nl-N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3702974"/>
                  </a:ext>
                </a:extLst>
              </a:tr>
              <a:tr h="6588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chemeClr val="tx1"/>
                          </a:solidFill>
                          <a:effectLst/>
                        </a:rPr>
                        <a:t>21.20</a:t>
                      </a: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chemeClr val="tx1"/>
                          </a:solidFill>
                          <a:effectLst/>
                        </a:rPr>
                        <a:t>Samenvatting resultaat van de avond, vervolg, dankwoord en afsluiting</a:t>
                      </a:r>
                      <a:endParaRPr lang="nl-NL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Wethouder Hans Waaldijk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0049383"/>
                  </a:ext>
                </a:extLst>
              </a:tr>
              <a:tr h="2911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chemeClr val="tx1"/>
                          </a:solidFill>
                          <a:effectLst/>
                        </a:rPr>
                        <a:t>21.30</a:t>
                      </a: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</a:rPr>
                        <a:t>Einde</a:t>
                      </a: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 </a:t>
                      </a:r>
                      <a:endParaRPr lang="nl-N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4434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0289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442D21-5501-4C41-99FE-E91EF4B0B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Spelregels/techniek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E2166E-D23C-407A-8753-997B65392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Geluid bij voorkeur uit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 </a:t>
            </a:r>
          </a:p>
          <a:p>
            <a:r>
              <a:rPr lang="nl-NL" dirty="0"/>
              <a:t>Hand opsteken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Iets in de chat zetten 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75B3D9E-CD38-4389-876C-758FCF3F0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altLang="nl-NL" dirty="0"/>
              <a:t>April 2021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A29A74A-B211-48CA-A63A-3DC668FB1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nl-NL"/>
              <a:t>presentatie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240E36E-F4B7-4AD5-B0D3-204759C00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B133D-5314-4F68-945D-285C3FA41B7B}" type="slidenum">
              <a:rPr lang="nl-NL" altLang="nl-NL" smtClean="0"/>
              <a:pPr/>
              <a:t>4</a:t>
            </a:fld>
            <a:endParaRPr lang="nl-NL" altLang="nl-NL"/>
          </a:p>
        </p:txBody>
      </p:sp>
      <p:pic>
        <p:nvPicPr>
          <p:cNvPr id="1030" name="Picture 6" descr="Uw hand opslenen in een Teams-vergadering - Office-ondersteuning">
            <a:extLst>
              <a:ext uri="{FF2B5EF4-FFF2-40B4-BE49-F238E27FC236}">
                <a16:creationId xmlns:a16="http://schemas.microsoft.com/office/drawing/2014/main" id="{DD87438F-2E6B-41AC-8905-DB29FEF6A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9889" y="2960569"/>
            <a:ext cx="407670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16FAB4D4-A4A8-4603-9907-A9D76F115D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3789" y="4695094"/>
            <a:ext cx="3352800" cy="485775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1D737E7A-11FB-4C62-8501-2622887C9D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3372" y="2065835"/>
            <a:ext cx="3400425" cy="37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960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FC54C1-F88B-424D-8B8F-076D51C7B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502" y="280393"/>
            <a:ext cx="8443986" cy="700335"/>
          </a:xfrm>
        </p:spPr>
        <p:txBody>
          <a:bodyPr/>
          <a:lstStyle/>
          <a:p>
            <a:r>
              <a:rPr lang="nl-NL" dirty="0"/>
              <a:t>Uitkomsten van de enquête (1a)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65627F-8928-4D38-B7E5-153A7E420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nl-NL" b="1" dirty="0"/>
              <a:t>Vraag: Hoe belangrijk vindt u …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9829A91-9461-47C7-8BE0-471BA8F71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altLang="nl-NL" dirty="0"/>
              <a:t>April 2021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4839F21-84A4-4DB2-AC5A-FA50187E3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nl-NL"/>
              <a:t>presentatie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DD89918-51AE-48D0-BEE9-DDAB8CAE9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B133D-5314-4F68-945D-285C3FA41B7B}" type="slidenum">
              <a:rPr lang="nl-NL" altLang="nl-NL" smtClean="0"/>
              <a:pPr/>
              <a:t>5</a:t>
            </a:fld>
            <a:endParaRPr lang="nl-NL" altLang="nl-NL"/>
          </a:p>
        </p:txBody>
      </p:sp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B24984BA-235C-4106-8C7B-2FCEE938E6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127544"/>
              </p:ext>
            </p:extLst>
          </p:nvPr>
        </p:nvGraphicFramePr>
        <p:xfrm>
          <a:off x="457200" y="2492896"/>
          <a:ext cx="7915843" cy="29523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188092704"/>
                    </a:ext>
                  </a:extLst>
                </a:gridCol>
                <a:gridCol w="1444223">
                  <a:extLst>
                    <a:ext uri="{9D8B030D-6E8A-4147-A177-3AD203B41FA5}">
                      <a16:colId xmlns:a16="http://schemas.microsoft.com/office/drawing/2014/main" val="3612945132"/>
                    </a:ext>
                  </a:extLst>
                </a:gridCol>
                <a:gridCol w="1004049">
                  <a:extLst>
                    <a:ext uri="{9D8B030D-6E8A-4147-A177-3AD203B41FA5}">
                      <a16:colId xmlns:a16="http://schemas.microsoft.com/office/drawing/2014/main" val="353080906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00028836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721373770"/>
                    </a:ext>
                  </a:extLst>
                </a:gridCol>
                <a:gridCol w="1147091">
                  <a:extLst>
                    <a:ext uri="{9D8B030D-6E8A-4147-A177-3AD203B41FA5}">
                      <a16:colId xmlns:a16="http://schemas.microsoft.com/office/drawing/2014/main" val="1913585415"/>
                    </a:ext>
                  </a:extLst>
                </a:gridCol>
              </a:tblGrid>
              <a:tr h="694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Alle respondenten</a:t>
                      </a: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br>
                        <a:rPr lang="nl-NL" sz="1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nl-NL" sz="1100" dirty="0">
                          <a:solidFill>
                            <a:schemeClr val="tx1"/>
                          </a:solidFill>
                          <a:effectLst/>
                        </a:rPr>
                        <a:t>Erg belangrijk</a:t>
                      </a: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br>
                        <a:rPr lang="nl-NL" sz="1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nl-NL" sz="1100" dirty="0">
                          <a:solidFill>
                            <a:schemeClr val="tx1"/>
                          </a:solidFill>
                          <a:effectLst/>
                        </a:rPr>
                        <a:t>Belangrijk</a:t>
                      </a: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br>
                        <a:rPr lang="nl-NL" sz="1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nl-NL" sz="1100" dirty="0">
                          <a:solidFill>
                            <a:schemeClr val="tx1"/>
                          </a:solidFill>
                          <a:effectLst/>
                        </a:rPr>
                        <a:t>neutraal</a:t>
                      </a: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br>
                        <a:rPr lang="nl-NL" sz="1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nl-NL" sz="1100" dirty="0">
                          <a:solidFill>
                            <a:schemeClr val="tx1"/>
                          </a:solidFill>
                          <a:effectLst/>
                        </a:rPr>
                        <a:t>onbelangrijk</a:t>
                      </a: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chemeClr val="tx1"/>
                          </a:solidFill>
                          <a:effectLst/>
                        </a:rPr>
                        <a:t>Totaal onbelangrijk</a:t>
                      </a:r>
                      <a:endParaRPr lang="nl-NL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3945586"/>
                  </a:ext>
                </a:extLst>
              </a:tr>
              <a:tr h="5104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Schoon milieu</a:t>
                      </a: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  <a:t>43%</a:t>
                      </a:r>
                      <a:endParaRPr lang="nl-N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  <a:t>42%</a:t>
                      </a:r>
                      <a:endParaRPr lang="nl-N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chemeClr val="tx1"/>
                          </a:solidFill>
                          <a:effectLst/>
                        </a:rPr>
                        <a:t>12%</a:t>
                      </a:r>
                      <a:endParaRPr lang="nl-N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chemeClr val="tx1"/>
                          </a:solidFill>
                          <a:effectLst/>
                        </a:rPr>
                        <a:t>2%</a:t>
                      </a:r>
                      <a:endParaRPr lang="nl-N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nl-N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1518637"/>
                  </a:ext>
                </a:extLst>
              </a:tr>
              <a:tr h="5104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Service/gemak</a:t>
                      </a: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  <a:t>49%</a:t>
                      </a:r>
                      <a:endParaRPr lang="nl-N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  <a:t>40%</a:t>
                      </a:r>
                      <a:endParaRPr lang="nl-N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chemeClr val="tx1"/>
                          </a:solidFill>
                          <a:effectLst/>
                        </a:rPr>
                        <a:t>9%</a:t>
                      </a:r>
                      <a:endParaRPr lang="nl-N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nl-N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nl-N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4056549"/>
                  </a:ext>
                </a:extLst>
              </a:tr>
              <a:tr h="5831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Lage Afvalstoffenheffing</a:t>
                      </a: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nl-N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chemeClr val="tx1"/>
                          </a:solidFill>
                          <a:effectLst/>
                        </a:rPr>
                        <a:t>32%</a:t>
                      </a:r>
                      <a:endParaRPr lang="nl-N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chemeClr val="tx1"/>
                          </a:solidFill>
                          <a:effectLst/>
                        </a:rPr>
                        <a:t>27%</a:t>
                      </a:r>
                      <a:endParaRPr lang="nl-N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chemeClr val="tx1"/>
                          </a:solidFill>
                          <a:effectLst/>
                        </a:rPr>
                        <a:t>4%</a:t>
                      </a:r>
                      <a:endParaRPr lang="nl-N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nl-N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1371664"/>
                  </a:ext>
                </a:extLst>
              </a:tr>
              <a:tr h="654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Eerlijke verdeling kosten</a:t>
                      </a: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nl-N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  <a:t>41%</a:t>
                      </a:r>
                      <a:endParaRPr lang="nl-N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  <a:t>22%</a:t>
                      </a:r>
                      <a:endParaRPr lang="nl-N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  <a:t>4%</a:t>
                      </a:r>
                      <a:endParaRPr lang="nl-N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  <a:t>3%</a:t>
                      </a:r>
                      <a:endParaRPr lang="nl-N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0186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9281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0C1CC5-6EAA-4B7D-A0F9-EEC2ED573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r>
              <a:rPr lang="nl-NL" dirty="0"/>
              <a:t>Uitkomsten enquête (1b)</a:t>
            </a:r>
            <a:br>
              <a:rPr lang="nl-NL" dirty="0"/>
            </a:br>
            <a:br>
              <a:rPr lang="nl-NL" dirty="0"/>
            </a:br>
            <a:r>
              <a:rPr lang="nl-NL" sz="2000" b="1" dirty="0">
                <a:solidFill>
                  <a:schemeClr val="tx1"/>
                </a:solidFill>
              </a:rPr>
              <a:t>Vraag: Hoe belangrijk vindt u …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DB3F12F-341A-4465-B68C-64C6B3557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altLang="nl-NL" dirty="0"/>
              <a:t>April 2021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A29A25-1B2C-4D68-BC6C-E9FA7172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nl-NL"/>
              <a:t>presentatie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D6AC70B-FBF5-48D4-8777-81BDA2546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6E53-CCED-4F54-8BF7-4C5BDE8D214A}" type="slidenum">
              <a:rPr lang="nl-NL" altLang="nl-NL" smtClean="0"/>
              <a:pPr/>
              <a:t>6</a:t>
            </a:fld>
            <a:endParaRPr lang="nl-NL" altLang="nl-NL"/>
          </a:p>
        </p:txBody>
      </p:sp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451D0CB9-04D0-4ED6-8953-F34E063CB0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960948"/>
              </p:ext>
            </p:extLst>
          </p:nvPr>
        </p:nvGraphicFramePr>
        <p:xfrm>
          <a:off x="251520" y="2708920"/>
          <a:ext cx="8229599" cy="30610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5111">
                  <a:extLst>
                    <a:ext uri="{9D8B030D-6E8A-4147-A177-3AD203B41FA5}">
                      <a16:colId xmlns:a16="http://schemas.microsoft.com/office/drawing/2014/main" val="3894198321"/>
                    </a:ext>
                  </a:extLst>
                </a:gridCol>
                <a:gridCol w="1037775">
                  <a:extLst>
                    <a:ext uri="{9D8B030D-6E8A-4147-A177-3AD203B41FA5}">
                      <a16:colId xmlns:a16="http://schemas.microsoft.com/office/drawing/2014/main" val="2410734607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73191686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216831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416106609"/>
                    </a:ext>
                  </a:extLst>
                </a:gridCol>
                <a:gridCol w="1436353">
                  <a:extLst>
                    <a:ext uri="{9D8B030D-6E8A-4147-A177-3AD203B41FA5}">
                      <a16:colId xmlns:a16="http://schemas.microsoft.com/office/drawing/2014/main" val="2439166015"/>
                    </a:ext>
                  </a:extLst>
                </a:gridCol>
              </a:tblGrid>
              <a:tr h="612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Hoogbouw</a:t>
                      </a: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</a:rPr>
                        <a:t>Erg belangrijk</a:t>
                      </a: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br>
                        <a:rPr lang="nl-NL" sz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</a:rPr>
                        <a:t>belangrijk</a:t>
                      </a: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br>
                        <a:rPr lang="nl-NL" sz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</a:rPr>
                        <a:t>neutraal</a:t>
                      </a: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br>
                        <a:rPr lang="nl-NL" sz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</a:rPr>
                        <a:t>onbelangrijk</a:t>
                      </a: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</a:rPr>
                        <a:t>Totaal onbelangrijk</a:t>
                      </a:r>
                      <a:endParaRPr lang="nl-N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3289782"/>
                  </a:ext>
                </a:extLst>
              </a:tr>
              <a:tr h="611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Schoon milieu</a:t>
                      </a: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46%</a:t>
                      </a: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43%</a:t>
                      </a: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8%</a:t>
                      </a: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3%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670735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Service/gemak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49%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43%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3%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387525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Lage </a:t>
                      </a:r>
                      <a:r>
                        <a:rPr lang="nl-NL" sz="1400" dirty="0" err="1">
                          <a:solidFill>
                            <a:schemeClr val="tx1"/>
                          </a:solidFill>
                          <a:effectLst/>
                        </a:rPr>
                        <a:t>Afvallenstoffenheffing</a:t>
                      </a: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49%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29%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19%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3%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9384813"/>
                  </a:ext>
                </a:extLst>
              </a:tr>
              <a:tr h="612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Eerlijke verdeling kosten</a:t>
                      </a: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50%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32%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12%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</a:rPr>
                        <a:t>3%</a:t>
                      </a:r>
                      <a:endParaRPr lang="nl-NL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</a:rPr>
                        <a:t>3%</a:t>
                      </a: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325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669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24D5B3-143A-4572-B3F1-0381ED2B3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nl-NL" dirty="0"/>
              <a:t>Uitkomsten enquête (2)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C5928C5-84DA-4B72-B307-12C5D2D90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altLang="nl-NL" dirty="0"/>
              <a:t>April 2021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9D38DFF-C28D-403E-88D3-5CDF0D742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nl-NL"/>
              <a:t>presentatie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54643A1-B318-4154-B303-D269F4C6F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6E53-CCED-4F54-8BF7-4C5BDE8D214A}" type="slidenum">
              <a:rPr lang="nl-NL" altLang="nl-NL" smtClean="0"/>
              <a:pPr/>
              <a:t>7</a:t>
            </a:fld>
            <a:endParaRPr lang="nl-NL" alt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6CF545E8-C8F3-4EA1-A5A5-88D24F2A34F7}"/>
              </a:ext>
            </a:extLst>
          </p:cNvPr>
          <p:cNvSpPr/>
          <p:nvPr/>
        </p:nvSpPr>
        <p:spPr>
          <a:xfrm>
            <a:off x="394742" y="1211035"/>
            <a:ext cx="81472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Vraag: Minder restafval door beter scheiden: wat zou het beste werken? </a:t>
            </a:r>
            <a:br>
              <a:rPr lang="nl-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(max 2 antwoorden)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el 8">
            <a:extLst>
              <a:ext uri="{FF2B5EF4-FFF2-40B4-BE49-F238E27FC236}">
                <a16:creationId xmlns:a16="http://schemas.microsoft.com/office/drawing/2014/main" id="{F18C7C54-5CB2-4AB5-AE91-BF15CA6B1D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190480"/>
              </p:ext>
            </p:extLst>
          </p:nvPr>
        </p:nvGraphicFramePr>
        <p:xfrm>
          <a:off x="490537" y="2112699"/>
          <a:ext cx="8041903" cy="39850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49615">
                  <a:extLst>
                    <a:ext uri="{9D8B030D-6E8A-4147-A177-3AD203B41FA5}">
                      <a16:colId xmlns:a16="http://schemas.microsoft.com/office/drawing/2014/main" val="3930236403"/>
                    </a:ext>
                  </a:extLst>
                </a:gridCol>
                <a:gridCol w="1250458">
                  <a:extLst>
                    <a:ext uri="{9D8B030D-6E8A-4147-A177-3AD203B41FA5}">
                      <a16:colId xmlns:a16="http://schemas.microsoft.com/office/drawing/2014/main" val="860867431"/>
                    </a:ext>
                  </a:extLst>
                </a:gridCol>
                <a:gridCol w="1341830">
                  <a:extLst>
                    <a:ext uri="{9D8B030D-6E8A-4147-A177-3AD203B41FA5}">
                      <a16:colId xmlns:a16="http://schemas.microsoft.com/office/drawing/2014/main" val="359635926"/>
                    </a:ext>
                  </a:extLst>
                </a:gridCol>
              </a:tblGrid>
              <a:tr h="49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chemeClr val="tx1"/>
                          </a:solidFill>
                          <a:effectLst/>
                        </a:rPr>
                        <a:t>Alle respondenten</a:t>
                      </a: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chemeClr val="tx1"/>
                          </a:solidFill>
                          <a:effectLst/>
                        </a:rPr>
                        <a:t>Respondenten hoogbouw</a:t>
                      </a:r>
                      <a:endParaRPr lang="nl-NL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2236877"/>
                  </a:ext>
                </a:extLst>
              </a:tr>
              <a:tr h="552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b="1">
                          <a:solidFill>
                            <a:schemeClr val="tx1"/>
                          </a:solidFill>
                          <a:effectLst/>
                        </a:rPr>
                        <a:t>Afval scheiden en aanbieden moet vooral makkelijker gemaakt</a:t>
                      </a:r>
                      <a:endParaRPr lang="nl-NL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  <a:t>48%</a:t>
                      </a:r>
                      <a:endParaRPr lang="nl-N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  <a:t>37%</a:t>
                      </a:r>
                      <a:endParaRPr lang="nl-N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2603563"/>
                  </a:ext>
                </a:extLst>
              </a:tr>
              <a:tr h="552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</a:rPr>
                        <a:t>Huishoudens die goed scheiden en weinig restafval hebben minder laten betalen</a:t>
                      </a:r>
                      <a:endParaRPr lang="nl-NL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  <a:t>44%</a:t>
                      </a:r>
                      <a:endParaRPr lang="nl-N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  <a:t>36%</a:t>
                      </a:r>
                      <a:endParaRPr lang="nl-N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328424"/>
                  </a:ext>
                </a:extLst>
              </a:tr>
              <a:tr h="552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b="1">
                          <a:solidFill>
                            <a:schemeClr val="tx1"/>
                          </a:solidFill>
                          <a:effectLst/>
                        </a:rPr>
                        <a:t>Het nut van afval scheiden voor milieu moet duidelijker gemaakt</a:t>
                      </a:r>
                      <a:endParaRPr lang="nl-NL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  <a:t>30%</a:t>
                      </a:r>
                      <a:endParaRPr lang="nl-N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  <a:t>24%</a:t>
                      </a:r>
                      <a:endParaRPr lang="nl-N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279572"/>
                  </a:ext>
                </a:extLst>
              </a:tr>
              <a:tr h="552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b="1">
                          <a:solidFill>
                            <a:schemeClr val="tx1"/>
                          </a:solidFill>
                          <a:effectLst/>
                        </a:rPr>
                        <a:t>Het nut van afval scheiden voor de kosten moet duidelijker</a:t>
                      </a:r>
                      <a:endParaRPr lang="nl-NL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  <a:t>21%</a:t>
                      </a:r>
                      <a:endParaRPr lang="nl-N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  <a:t>19%</a:t>
                      </a:r>
                      <a:endParaRPr lang="nl-N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6051806"/>
                  </a:ext>
                </a:extLst>
              </a:tr>
              <a:tr h="2764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</a:rPr>
                        <a:t>Niets veranderen, zoals het nu gaat is voldoende</a:t>
                      </a:r>
                      <a:br>
                        <a:rPr lang="nl-NL" sz="14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nl-NL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chemeClr val="tx1"/>
                          </a:solidFill>
                          <a:effectLst/>
                        </a:rPr>
                        <a:t>18%</a:t>
                      </a:r>
                      <a:endParaRPr lang="nl-N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  <a:t>4%</a:t>
                      </a:r>
                      <a:endParaRPr lang="nl-N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8160102"/>
                  </a:ext>
                </a:extLst>
              </a:tr>
              <a:tr h="2764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</a:rPr>
                        <a:t>Doe geen moeite: afval scheiden heeft geen nut</a:t>
                      </a:r>
                      <a:br>
                        <a:rPr lang="nl-NL" sz="14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nl-NL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chemeClr val="tx1"/>
                          </a:solidFill>
                          <a:effectLst/>
                        </a:rPr>
                        <a:t>8%</a:t>
                      </a:r>
                      <a:endParaRPr lang="nl-N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  <a:t>6%</a:t>
                      </a:r>
                      <a:endParaRPr lang="nl-N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1162340"/>
                  </a:ext>
                </a:extLst>
              </a:tr>
              <a:tr h="2764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</a:rPr>
                        <a:t>Doe geen moeite: afval scheiden is teveel gedoe</a:t>
                      </a:r>
                      <a:br>
                        <a:rPr lang="nl-NL" sz="14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nl-NL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  <a:t>3%</a:t>
                      </a:r>
                      <a:endParaRPr lang="nl-N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nl-N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4400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5935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0C2054-57CE-4B92-B742-63A13E4CA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dirty="0"/>
              <a:t> Gespreksgroepen 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95BAA6A-5109-4607-9190-BAD0F3DC5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6DA2D-90B7-4EB1-BC55-A2CE844ABBB6}" type="datetime4">
              <a:rPr lang="nl-NL" altLang="nl-NL" smtClean="0"/>
              <a:pPr/>
              <a:t>3 april 2021</a:t>
            </a:fld>
            <a:endParaRPr lang="nl-NL" alt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AFD532F-F5B2-48DD-9785-3166B87BB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nl-NL"/>
              <a:t>presentatie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7EE51CE-6C94-4A15-8E12-77F902CD3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6E53-CCED-4F54-8BF7-4C5BDE8D214A}" type="slidenum">
              <a:rPr lang="nl-NL" altLang="nl-NL" smtClean="0"/>
              <a:pPr/>
              <a:t>8</a:t>
            </a:fld>
            <a:endParaRPr lang="nl-NL" alt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8F524A46-A9E9-439A-A2A3-609592E6FA59}"/>
              </a:ext>
            </a:extLst>
          </p:cNvPr>
          <p:cNvSpPr txBox="1"/>
          <p:nvPr/>
        </p:nvSpPr>
        <p:spPr>
          <a:xfrm>
            <a:off x="611561" y="4405348"/>
            <a:ext cx="80020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nl-NL" dirty="0">
                <a:solidFill>
                  <a:srgbClr val="FF0000"/>
                </a:solidFill>
              </a:rPr>
            </a:br>
            <a:r>
              <a:rPr lang="nl-NL" dirty="0">
                <a:solidFill>
                  <a:srgbClr val="FF0000"/>
                </a:solidFill>
              </a:rPr>
              <a:t>“Handjes in de lucht…!” </a:t>
            </a:r>
            <a:br>
              <a:rPr lang="nl-NL" dirty="0">
                <a:solidFill>
                  <a:srgbClr val="FF0000"/>
                </a:solidFill>
              </a:rPr>
            </a:br>
            <a:endParaRPr lang="nl-NL" dirty="0">
              <a:solidFill>
                <a:srgbClr val="FF0000"/>
              </a:solidFill>
            </a:endParaRPr>
          </a:p>
          <a:p>
            <a:r>
              <a:rPr lang="nl-NL" dirty="0"/>
              <a:t>Let op! Raak tijdens de plaatsing naar uw groepje,</a:t>
            </a:r>
            <a:br>
              <a:rPr lang="nl-NL" dirty="0"/>
            </a:br>
            <a:r>
              <a:rPr lang="nl-NL" dirty="0"/>
              <a:t>            geen muis, toetsenbord of scherm aan!</a:t>
            </a:r>
          </a:p>
          <a:p>
            <a:endParaRPr lang="nl-NL" dirty="0"/>
          </a:p>
        </p:txBody>
      </p:sp>
      <p:pic>
        <p:nvPicPr>
          <p:cNvPr id="1026" name="Picture 2" descr="22 emoji die vaak verkeerd worden gebruikt: dit betekenen ze echt">
            <a:extLst>
              <a:ext uri="{FF2B5EF4-FFF2-40B4-BE49-F238E27FC236}">
                <a16:creationId xmlns:a16="http://schemas.microsoft.com/office/drawing/2014/main" id="{282C9C4E-4B86-4E95-AFC2-138DE74CA2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4768" y="4271358"/>
            <a:ext cx="2883645" cy="2159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87B6396B-B373-4BBE-AE1D-E6D5D7D6DF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816146"/>
              </p:ext>
            </p:extLst>
          </p:nvPr>
        </p:nvGraphicFramePr>
        <p:xfrm>
          <a:off x="611561" y="1124744"/>
          <a:ext cx="8192442" cy="33764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247">
                  <a:extLst>
                    <a:ext uri="{9D8B030D-6E8A-4147-A177-3AD203B41FA5}">
                      <a16:colId xmlns:a16="http://schemas.microsoft.com/office/drawing/2014/main" val="2636932542"/>
                    </a:ext>
                  </a:extLst>
                </a:gridCol>
                <a:gridCol w="2081188">
                  <a:extLst>
                    <a:ext uri="{9D8B030D-6E8A-4147-A177-3AD203B41FA5}">
                      <a16:colId xmlns:a16="http://schemas.microsoft.com/office/drawing/2014/main" val="4175924357"/>
                    </a:ext>
                  </a:extLst>
                </a:gridCol>
                <a:gridCol w="1934161">
                  <a:extLst>
                    <a:ext uri="{9D8B030D-6E8A-4147-A177-3AD203B41FA5}">
                      <a16:colId xmlns:a16="http://schemas.microsoft.com/office/drawing/2014/main" val="1725461942"/>
                    </a:ext>
                  </a:extLst>
                </a:gridCol>
                <a:gridCol w="1944846">
                  <a:extLst>
                    <a:ext uri="{9D8B030D-6E8A-4147-A177-3AD203B41FA5}">
                      <a16:colId xmlns:a16="http://schemas.microsoft.com/office/drawing/2014/main" val="832936029"/>
                    </a:ext>
                  </a:extLst>
                </a:gridCol>
              </a:tblGrid>
              <a:tr h="286777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</a:rPr>
                        <a:t>         Dinsdag 6 april</a:t>
                      </a:r>
                      <a:endParaRPr lang="nl-NL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</a:rPr>
                        <a:t>     Woensdag 7 april</a:t>
                      </a:r>
                      <a:endParaRPr lang="nl-NL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829771"/>
                  </a:ext>
                </a:extLst>
              </a:tr>
              <a:tr h="262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1" dirty="0">
                          <a:solidFill>
                            <a:schemeClr val="tx1"/>
                          </a:solidFill>
                          <a:effectLst/>
                        </a:rPr>
                        <a:t>gespreksleider</a:t>
                      </a:r>
                      <a:endParaRPr lang="nl-NL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1" dirty="0">
                          <a:solidFill>
                            <a:schemeClr val="tx1"/>
                          </a:solidFill>
                          <a:effectLst/>
                        </a:rPr>
                        <a:t>ondersteuner</a:t>
                      </a:r>
                      <a:endParaRPr lang="nl-NL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1" dirty="0">
                          <a:solidFill>
                            <a:schemeClr val="tx1"/>
                          </a:solidFill>
                          <a:effectLst/>
                        </a:rPr>
                        <a:t>gespreksleider</a:t>
                      </a:r>
                      <a:endParaRPr lang="nl-NL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1" dirty="0">
                          <a:solidFill>
                            <a:schemeClr val="tx1"/>
                          </a:solidFill>
                          <a:effectLst/>
                        </a:rPr>
                        <a:t>ondersteuner</a:t>
                      </a:r>
                      <a:endParaRPr lang="nl-NL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1318883"/>
                  </a:ext>
                </a:extLst>
              </a:tr>
              <a:tr h="6259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Dick Karssen</a:t>
                      </a:r>
                      <a:endParaRPr lang="nl-NL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MarJa de Gelder</a:t>
                      </a:r>
                      <a:endParaRPr lang="nl-NL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Lennart Burg</a:t>
                      </a:r>
                      <a:endParaRPr lang="nl-NL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  <a:t>MarJa de Gelder</a:t>
                      </a:r>
                      <a:endParaRPr lang="nl-N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6553586"/>
                  </a:ext>
                </a:extLst>
              </a:tr>
              <a:tr h="4147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Roelof te Velde</a:t>
                      </a:r>
                      <a:b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nl-NL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Karel Kok</a:t>
                      </a:r>
                      <a:endParaRPr lang="nl-NL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Carmen Rietdijk</a:t>
                      </a:r>
                      <a:endParaRPr lang="nl-NL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b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  <a:t>Karel Kok</a:t>
                      </a:r>
                      <a:endParaRPr lang="nl-N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2616117"/>
                  </a:ext>
                </a:extLst>
              </a:tr>
              <a:tr h="5416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Marina </a:t>
                      </a:r>
                      <a:r>
                        <a:rPr lang="nl-NL" sz="1600" b="0" dirty="0" err="1">
                          <a:solidFill>
                            <a:schemeClr val="tx1"/>
                          </a:solidFill>
                          <a:effectLst/>
                        </a:rPr>
                        <a:t>Roelofsen</a:t>
                      </a:r>
                      <a:b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nl-NL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0">
                          <a:solidFill>
                            <a:schemeClr val="tx1"/>
                          </a:solidFill>
                          <a:effectLst/>
                        </a:rPr>
                        <a:t>Jeanet Heinen</a:t>
                      </a:r>
                      <a:endParaRPr lang="nl-NL" sz="1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Kees Notenboom </a:t>
                      </a:r>
                      <a:endParaRPr lang="nl-NL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>
                          <a:solidFill>
                            <a:schemeClr val="tx1"/>
                          </a:solidFill>
                          <a:effectLst/>
                        </a:rPr>
                        <a:t>Jeanet Heinen</a:t>
                      </a:r>
                      <a:endParaRPr lang="nl-N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3234515"/>
                  </a:ext>
                </a:extLst>
              </a:tr>
              <a:tr h="8670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Gijsbert Doornenbal</a:t>
                      </a:r>
                      <a:endParaRPr lang="nl-NL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Marietje van Eeghen</a:t>
                      </a:r>
                      <a:endParaRPr lang="nl-NL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0" dirty="0">
                          <a:solidFill>
                            <a:schemeClr val="tx1"/>
                          </a:solidFill>
                          <a:effectLst/>
                        </a:rPr>
                        <a:t>Koos de Bruijn</a:t>
                      </a:r>
                      <a:endParaRPr lang="nl-NL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</a:rPr>
                        <a:t>Marietje van Eeghen</a:t>
                      </a:r>
                      <a:endParaRPr lang="nl-N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8618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4119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3CAEB5-91AC-414B-AD79-0F1314DA8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960" y="320676"/>
            <a:ext cx="8229600" cy="1143000"/>
          </a:xfrm>
        </p:spPr>
        <p:txBody>
          <a:bodyPr/>
          <a:lstStyle/>
          <a:p>
            <a:r>
              <a:rPr lang="nl-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Vragen voor de deelgroepjes: </a:t>
            </a:r>
            <a:b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B525154-5262-4EDA-BFE4-0841B4A80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altLang="nl-NL" dirty="0"/>
              <a:t>April 2021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1FF27BE-9E02-461A-B7EE-F7A0A2A5E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nl-NL"/>
              <a:t>presentatie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D954E84-EDBA-4ECE-8F46-641DDE78C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6E53-CCED-4F54-8BF7-4C5BDE8D214A}" type="slidenum">
              <a:rPr lang="nl-NL" altLang="nl-NL" smtClean="0"/>
              <a:pPr/>
              <a:t>9</a:t>
            </a:fld>
            <a:endParaRPr lang="nl-NL" altLang="nl-NL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F4990D24-0289-475C-B79B-61FD27E9D1D9}"/>
              </a:ext>
            </a:extLst>
          </p:cNvPr>
          <p:cNvSpPr/>
          <p:nvPr/>
        </p:nvSpPr>
        <p:spPr>
          <a:xfrm>
            <a:off x="539552" y="1582340"/>
            <a:ext cx="79208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 valt u op aan deze uitkomsten van de enquête? 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 verstaat u onder “afval scheiden gemakkelijker maken”; wat kan beter? 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 is de manier om het nut van afval scheiden voor kosten en milieu voor iedereen duidelijk(er) te krijgen?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Hoe kunnen we inwoners meekrijgen om minder restafval aan te bieden?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Hoe kunnen we inwoners bereiken die normaal niet bereikt worden?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643913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 presentatie Utrechtse Heuvelrug - sjabloon">
  <a:themeElements>
    <a:clrScheme name="GU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UH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U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U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U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U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U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U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U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U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U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U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U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U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angepast ontwerp">
  <a:themeElements>
    <a:clrScheme name="Aangepast 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angepast ontwerp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angepast 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Aangepast ontwerp">
  <a:themeElements>
    <a:clrScheme name="1_Aangepast 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Aangepast ontwerp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angepast 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angepast 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angepast 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angepast 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angepast 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angepast 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angepast 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angepast 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angepast 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angepast 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angepast 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angepast 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Standaard presentatie Utrechtse Heuvelrug - sjabloon</Template>
  <TotalTime>489</TotalTime>
  <Words>954</Words>
  <Application>Microsoft Office PowerPoint</Application>
  <PresentationFormat>Diavoorstelling (4:3)</PresentationFormat>
  <Paragraphs>404</Paragraphs>
  <Slides>19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19</vt:i4>
      </vt:variant>
    </vt:vector>
  </HeadingPairs>
  <TitlesOfParts>
    <vt:vector size="26" baseType="lpstr">
      <vt:lpstr>Arial</vt:lpstr>
      <vt:lpstr>Calibri</vt:lpstr>
      <vt:lpstr>Symbol</vt:lpstr>
      <vt:lpstr>Verdana</vt:lpstr>
      <vt:lpstr>Standaard presentatie Utrechtse Heuvelrug - sjabloon</vt:lpstr>
      <vt:lpstr>Aangepast ontwerp</vt:lpstr>
      <vt:lpstr>1_Aangepast ontwerp</vt:lpstr>
      <vt:lpstr>In gesprek over Afval </vt:lpstr>
      <vt:lpstr> Welkom! Hier gaan we het over hebben</vt:lpstr>
      <vt:lpstr>Programma </vt:lpstr>
      <vt:lpstr>Spelregels/techniek</vt:lpstr>
      <vt:lpstr>Uitkomsten van de enquête (1a)</vt:lpstr>
      <vt:lpstr>Uitkomsten enquête (1b)  Vraag: Hoe belangrijk vindt u …</vt:lpstr>
      <vt:lpstr>Uitkomsten enquête (2)</vt:lpstr>
      <vt:lpstr> Gespreksgroepen  </vt:lpstr>
      <vt:lpstr>Vragen voor de deelgroepjes:  </vt:lpstr>
      <vt:lpstr>Terugkoppeling en pauze</vt:lpstr>
      <vt:lpstr>Kosten van afval </vt:lpstr>
      <vt:lpstr> Uitkomsten enquête (3a)</vt:lpstr>
      <vt:lpstr> Uitkomsten enquête (3b)</vt:lpstr>
      <vt:lpstr> Uitkomsten enquête (4)</vt:lpstr>
      <vt:lpstr> Gespreksgroepen  </vt:lpstr>
      <vt:lpstr>Vragen voor de deelgroepjes</vt:lpstr>
      <vt:lpstr>Terugkoppeling </vt:lpstr>
      <vt:lpstr>Vervolg</vt:lpstr>
      <vt:lpstr>Tot slot</vt:lpstr>
    </vt:vector>
  </TitlesOfParts>
  <Company>Regionale ICT Dienst Utrecht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Janny Kroesen</dc:creator>
  <cp:lastModifiedBy>Marietje van Eeghen</cp:lastModifiedBy>
  <cp:revision>66</cp:revision>
  <dcterms:created xsi:type="dcterms:W3CDTF">2016-02-24T12:56:54Z</dcterms:created>
  <dcterms:modified xsi:type="dcterms:W3CDTF">2021-04-03T21:34:45Z</dcterms:modified>
</cp:coreProperties>
</file>